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60" r:id="rId2"/>
    <p:sldId id="823" r:id="rId3"/>
    <p:sldId id="268" r:id="rId4"/>
    <p:sldId id="269" r:id="rId5"/>
    <p:sldId id="824" r:id="rId6"/>
    <p:sldId id="828" r:id="rId7"/>
    <p:sldId id="779" r:id="rId8"/>
    <p:sldId id="797" r:id="rId9"/>
    <p:sldId id="687" r:id="rId10"/>
    <p:sldId id="769" r:id="rId11"/>
    <p:sldId id="693" r:id="rId12"/>
    <p:sldId id="695" r:id="rId13"/>
    <p:sldId id="780" r:id="rId14"/>
    <p:sldId id="781" r:id="rId15"/>
    <p:sldId id="798" r:id="rId16"/>
    <p:sldId id="704" r:id="rId17"/>
    <p:sldId id="811" r:id="rId18"/>
    <p:sldId id="813" r:id="rId19"/>
    <p:sldId id="812" r:id="rId20"/>
    <p:sldId id="814" r:id="rId21"/>
    <p:sldId id="782" r:id="rId22"/>
    <p:sldId id="783" r:id="rId23"/>
    <p:sldId id="784" r:id="rId24"/>
    <p:sldId id="785" r:id="rId25"/>
    <p:sldId id="788" r:id="rId26"/>
    <p:sldId id="787" r:id="rId27"/>
    <p:sldId id="789" r:id="rId28"/>
    <p:sldId id="792" r:id="rId29"/>
    <p:sldId id="790" r:id="rId30"/>
    <p:sldId id="793" r:id="rId31"/>
    <p:sldId id="794" r:id="rId32"/>
    <p:sldId id="799" r:id="rId33"/>
    <p:sldId id="801" r:id="rId34"/>
    <p:sldId id="800" r:id="rId35"/>
    <p:sldId id="802" r:id="rId36"/>
    <p:sldId id="803" r:id="rId37"/>
    <p:sldId id="806" r:id="rId38"/>
    <p:sldId id="805" r:id="rId39"/>
    <p:sldId id="287" r:id="rId4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46D0D8-1CFB-409A-8C57-2A84A5F46E41}">
          <p14:sldIdLst>
            <p14:sldId id="260"/>
            <p14:sldId id="823"/>
            <p14:sldId id="268"/>
            <p14:sldId id="269"/>
            <p14:sldId id="824"/>
            <p14:sldId id="828"/>
            <p14:sldId id="779"/>
            <p14:sldId id="797"/>
            <p14:sldId id="687"/>
            <p14:sldId id="769"/>
            <p14:sldId id="693"/>
            <p14:sldId id="695"/>
            <p14:sldId id="780"/>
            <p14:sldId id="781"/>
            <p14:sldId id="798"/>
            <p14:sldId id="704"/>
            <p14:sldId id="811"/>
            <p14:sldId id="813"/>
            <p14:sldId id="812"/>
            <p14:sldId id="814"/>
            <p14:sldId id="782"/>
            <p14:sldId id="783"/>
            <p14:sldId id="784"/>
            <p14:sldId id="785"/>
            <p14:sldId id="788"/>
            <p14:sldId id="787"/>
            <p14:sldId id="789"/>
            <p14:sldId id="792"/>
            <p14:sldId id="790"/>
            <p14:sldId id="793"/>
            <p14:sldId id="794"/>
            <p14:sldId id="799"/>
            <p14:sldId id="801"/>
            <p14:sldId id="800"/>
            <p14:sldId id="802"/>
            <p14:sldId id="803"/>
            <p14:sldId id="806"/>
            <p14:sldId id="805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B5C7E7"/>
    <a:srgbClr val="DDD9C3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2D3900-0453-4E3B-B80B-F1A529492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/>
            </a:lvl1pPr>
          </a:lstStyle>
          <a:p>
            <a:fld id="{A346D391-CA8D-4B94-B33B-521D6B567DF5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345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5053B6B-85F0-4D10-BE8B-30F32F836F75}" type="datetimeFigureOut">
              <a:rPr kumimoji="1" lang="ja-JP" altLang="en-US" smtClean="0"/>
              <a:pPr/>
              <a:t>2021/2/17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242888"/>
            <a:ext cx="6249988" cy="468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28386" y="5150092"/>
            <a:ext cx="6231939" cy="4435140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C593228-728A-4795-AE70-4E585814037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0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53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6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0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86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502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7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1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981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721">
              <a:defRPr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8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6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62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90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8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 wrap="square">
            <a:normAutofit/>
          </a:bodyPr>
          <a:lstStyle>
            <a:lvl1pPr algn="ctr"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702" y="3669365"/>
            <a:ext cx="5328592" cy="205921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024" y="6525344"/>
            <a:ext cx="504056" cy="288032"/>
          </a:xfrm>
        </p:spPr>
        <p:txBody>
          <a:bodyPr/>
          <a:lstStyle>
            <a:lvl1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0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0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5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>
                <a:solidFill>
                  <a:schemeClr val="tx1"/>
                </a:solidFill>
                <a:latin typeface="Meiryo UI" panose="020B0604030504040204" pitchFamily="50" charset="-128"/>
                <a:cs typeface="Arial" panose="020B0604020202020204" pitchFamily="34" charset="0"/>
              </a:rPr>
              <a:t>Contents</a:t>
            </a:r>
            <a:endParaRPr kumimoji="1" lang="ja-JP" altLang="en-US" sz="3200" b="0">
              <a:solidFill>
                <a:schemeClr val="tx1"/>
              </a:solidFill>
              <a:latin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5328592" cy="538609"/>
          </a:xfrm>
        </p:spPr>
        <p:txBody>
          <a:bodyPr wrap="square">
            <a:normAutofit/>
          </a:bodyPr>
          <a:lstStyle>
            <a:lvl1pPr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40" y="293900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0DE1672B-D344-4BD6-B34C-F2F1800B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40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0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281698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17" name="スライド番号プレースホルダー 6">
            <a:extLst>
              <a:ext uri="{FF2B5EF4-FFF2-40B4-BE49-F238E27FC236}">
                <a16:creationId xmlns:a16="http://schemas.microsoft.com/office/drawing/2014/main" id="{F7DB9521-A65E-464E-8811-A10689FC2059}"/>
              </a:ext>
            </a:extLst>
          </p:cNvPr>
          <p:cNvSpPr txBox="1">
            <a:spLocks/>
          </p:cNvSpPr>
          <p:nvPr userDrawn="1"/>
        </p:nvSpPr>
        <p:spPr>
          <a:xfrm>
            <a:off x="8604448" y="652534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1AEA4BB5-9CD3-480E-AE50-91C54AFC807A}"/>
              </a:ext>
            </a:extLst>
          </p:cNvPr>
          <p:cNvSpPr txBox="1">
            <a:spLocks/>
          </p:cNvSpPr>
          <p:nvPr userDrawn="1"/>
        </p:nvSpPr>
        <p:spPr>
          <a:xfrm>
            <a:off x="251520" y="30866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endParaRPr lang="ja-JP" altLang="en-US" sz="1200">
              <a:latin typeface="+mn-ea"/>
              <a:ea typeface="+mn-ea"/>
            </a:endParaRP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FBBEC861-0C85-40D6-A9BE-08F865D71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DAE23E3B-7D65-4103-849F-133D70A57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73125"/>
          </a:xfrm>
          <a:solidFill>
            <a:srgbClr val="CCC1DA">
              <a:alpha val="45882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92D373B1-1AD8-4930-9623-3D86F9B17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594225"/>
          </a:xfrm>
          <a:solidFill>
            <a:srgbClr val="DDD9C3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78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6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9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62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guides#renkeimod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renkei2.gsi.go.jp/renkei/130326mapsh_gijut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hyperlink" Target="https://www.kantei.go.jp/jp/forms/input_dataset_riyo_renraku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o.go.jp/policy-opendata#datas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2932007"/>
            <a:ext cx="5911478" cy="538609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オープンデータ研修（応用編）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～</a:t>
            </a:r>
            <a:r>
              <a:rPr kumimoji="1" lang="ja-JP" altLang="en-US" dirty="0"/>
              <a:t>推奨データセットへの変換手順</a:t>
            </a:r>
            <a:r>
              <a:rPr lang="ja-JP" altLang="en-US" dirty="0"/>
              <a:t>～</a:t>
            </a:r>
          </a:p>
          <a:p>
            <a:r>
              <a:rPr kumimoji="1" lang="ja-JP" altLang="en-US" dirty="0"/>
              <a:t>（基本編</a:t>
            </a:r>
            <a:r>
              <a:rPr kumimoji="1" lang="en-US" altLang="ja-JP" dirty="0"/>
              <a:t>1. AED</a:t>
            </a:r>
            <a:r>
              <a:rPr kumimoji="1" lang="zh-TW" altLang="en-US" dirty="0"/>
              <a:t>設置箇所一覧</a:t>
            </a:r>
            <a:r>
              <a:rPr kumimoji="1" lang="ja-JP" altLang="en-US" dirty="0"/>
              <a:t>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294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22">
            <a:extLst>
              <a:ext uri="{FF2B5EF4-FFF2-40B4-BE49-F238E27FC236}">
                <a16:creationId xmlns:a16="http://schemas.microsoft.com/office/drawing/2014/main" id="{68BD467F-3989-450A-8D60-52D3E62E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2.2 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データ項目定義書の構成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D3FD3C-9D52-40B0-AD6F-4C8C84B4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E23-8571-4374-9369-B8EA74D2E10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9A18C1-39F0-4548-9A7A-9AEABD8B8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1800"/>
              <a:t>2. </a:t>
            </a:r>
            <a:r>
              <a:rPr lang="ja-JP" altLang="en-US" sz="1800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696D849-288C-433D-A343-1384C8BF84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2486"/>
          </a:xfrm>
        </p:spPr>
        <p:txBody>
          <a:bodyPr/>
          <a:lstStyle/>
          <a:p>
            <a:r>
              <a:rPr kumimoji="1" lang="ja-JP" altLang="en-US"/>
              <a:t>データ項目定義書を確認してみましょう。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24D87D-34C0-4FF8-8439-21A5A9D3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3055525"/>
            <a:ext cx="8172400" cy="3551718"/>
          </a:xfrm>
          <a:prstGeom prst="rect">
            <a:avLst/>
          </a:prstGeom>
        </p:spPr>
      </p:pic>
      <p:sp>
        <p:nvSpPr>
          <p:cNvPr id="36" name="テキスト プレースホルダー 7">
            <a:extLst>
              <a:ext uri="{FF2B5EF4-FFF2-40B4-BE49-F238E27FC236}">
                <a16:creationId xmlns:a16="http://schemas.microsoft.com/office/drawing/2014/main" id="{1B81EC13-5073-497E-AC35-664FF00D3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8711416" cy="1673161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「データ項目定義書」は、以下のような構成になっています。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改訂履歴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データ項目定義書について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データ項目定義書の記載に関する説明が掲載されています。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個々の推奨データセットに関するデータ項目定義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ファイル名の命名規則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公開する際のファイル名の命名規則を規定しています。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データ項目特記事項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日付・位置情報・住所等の記載方法を規定しています。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083E8F-A07C-4887-9351-ED8E06AAEC0E}"/>
              </a:ext>
            </a:extLst>
          </p:cNvPr>
          <p:cNvSpPr txBox="1"/>
          <p:nvPr/>
        </p:nvSpPr>
        <p:spPr>
          <a:xfrm>
            <a:off x="54924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52E71A-296B-4A76-9862-41B927ADD2EB}"/>
              </a:ext>
            </a:extLst>
          </p:cNvPr>
          <p:cNvSpPr txBox="1"/>
          <p:nvPr/>
        </p:nvSpPr>
        <p:spPr>
          <a:xfrm>
            <a:off x="110087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②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785DA0-5D76-4B5B-968C-1EC35AB01FF9}"/>
              </a:ext>
            </a:extLst>
          </p:cNvPr>
          <p:cNvSpPr txBox="1"/>
          <p:nvPr/>
        </p:nvSpPr>
        <p:spPr>
          <a:xfrm>
            <a:off x="3773586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③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176B97-9972-4F04-96F3-88F3C5436FC0}"/>
              </a:ext>
            </a:extLst>
          </p:cNvPr>
          <p:cNvSpPr txBox="1"/>
          <p:nvPr/>
        </p:nvSpPr>
        <p:spPr>
          <a:xfrm>
            <a:off x="6397725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④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C02FDB-A94B-4113-B9F0-F4EBA42D2BFE}"/>
              </a:ext>
            </a:extLst>
          </p:cNvPr>
          <p:cNvSpPr txBox="1"/>
          <p:nvPr/>
        </p:nvSpPr>
        <p:spPr>
          <a:xfrm>
            <a:off x="7062470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⑤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32CAFF60-F8CA-47DB-8AC0-8E930BFB45D9}"/>
              </a:ext>
            </a:extLst>
          </p:cNvPr>
          <p:cNvSpPr/>
          <p:nvPr/>
        </p:nvSpPr>
        <p:spPr>
          <a:xfrm rot="5400000">
            <a:off x="3886517" y="4327862"/>
            <a:ext cx="109224" cy="440314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88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>
            <a:extLst>
              <a:ext uri="{FF2B5EF4-FFF2-40B4-BE49-F238E27FC236}">
                <a16:creationId xmlns:a16="http://schemas.microsoft.com/office/drawing/2014/main" id="{FB398876-9E13-416B-8512-3E4A4CA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データ項目定義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25C460B-71B0-4AE2-B4F3-51083B08A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2. </a:t>
            </a:r>
            <a:r>
              <a:rPr lang="ja-JP" altLang="en-US"/>
              <a:t>推奨データセットの項目と確認事項</a:t>
            </a:r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A3DEF869-95DD-4F16-B3BF-435E2BE11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540"/>
          </a:xfrm>
        </p:spPr>
        <p:txBody>
          <a:bodyPr/>
          <a:lstStyle/>
          <a:p>
            <a:r>
              <a:rPr lang="en-US" altLang="ja-JP"/>
              <a:t>AED</a:t>
            </a:r>
            <a:r>
              <a:rPr lang="ja-JP" altLang="en-US"/>
              <a:t>設置場所一覧のデータ項目定義を確認してみましょう。</a:t>
            </a:r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66E29981-CC8E-445D-BE95-62FD2267A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4619738" cy="5286996"/>
          </a:xfrm>
        </p:spPr>
        <p:txBody>
          <a:bodyPr>
            <a:normAutofit/>
          </a:bodyPr>
          <a:lstStyle/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AED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設置場所一覧のデータ項目定義書は、以下の項目を必須・推奨としています。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必須項目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設置位置（建物内の詳細な位置）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利用可能曜日（設定されている場合）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開始時間・終了時間（設定されている場合）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AED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設置場所データに、これらの項目があるか確認しましょう。必須項目に不足がある場合、調査することが望ましいです。</a:t>
            </a:r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緯度・経度は住所から算出できます。</a:t>
            </a: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その方法については後述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76A5980-746C-447C-A437-F3328EAD3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203726"/>
            <a:ext cx="4179320" cy="2841464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98C85A9-D185-4FA3-BA9A-6692CA030143}"/>
              </a:ext>
            </a:extLst>
          </p:cNvPr>
          <p:cNvSpPr/>
          <p:nvPr/>
        </p:nvSpPr>
        <p:spPr>
          <a:xfrm>
            <a:off x="4966099" y="3624458"/>
            <a:ext cx="758029" cy="4526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63B2F7-726D-4ABB-AA53-0EA236BBDAB4}"/>
              </a:ext>
            </a:extLst>
          </p:cNvPr>
          <p:cNvSpPr txBox="1"/>
          <p:nvPr/>
        </p:nvSpPr>
        <p:spPr>
          <a:xfrm>
            <a:off x="4781164" y="1431786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C</a:t>
            </a:r>
            <a:r>
              <a:rPr kumimoji="1" lang="ja-JP" altLang="en-US" sz="140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>
                <a:solidFill>
                  <a:srgbClr val="FF0000"/>
                </a:solidFill>
              </a:rPr>
              <a:t>2</a:t>
            </a:r>
            <a:r>
              <a:rPr kumimoji="1" lang="ja-JP" altLang="en-US" sz="1400">
                <a:solidFill>
                  <a:srgbClr val="FF0000"/>
                </a:solidFill>
              </a:rPr>
              <a:t>重丸◎である項目は必須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110817D-6331-451B-9128-F27BDDA7989E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5345114" y="1739563"/>
            <a:ext cx="995933" cy="1884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FBB3A7E-68BA-4434-B1AE-52DF61E8A424}"/>
              </a:ext>
            </a:extLst>
          </p:cNvPr>
          <p:cNvSpPr/>
          <p:nvPr/>
        </p:nvSpPr>
        <p:spPr>
          <a:xfrm>
            <a:off x="6160288" y="2854216"/>
            <a:ext cx="1004000" cy="1247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B9BAE3-AADE-4F54-93DA-D7174335FAD7}"/>
              </a:ext>
            </a:extLst>
          </p:cNvPr>
          <p:cNvSpPr txBox="1"/>
          <p:nvPr/>
        </p:nvSpPr>
        <p:spPr>
          <a:xfrm>
            <a:off x="6462786" y="1650175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ID</a:t>
            </a:r>
            <a:r>
              <a:rPr kumimoji="1" lang="ja-JP" altLang="en-US" sz="1400">
                <a:solidFill>
                  <a:srgbClr val="FF0000"/>
                </a:solidFill>
              </a:rPr>
              <a:t>・日付・住所等の記載方法は</a:t>
            </a:r>
            <a:br>
              <a:rPr kumimoji="1" lang="ja-JP" altLang="en-US" sz="1400">
                <a:solidFill>
                  <a:srgbClr val="FF0000"/>
                </a:solidFill>
              </a:rPr>
            </a:br>
            <a:r>
              <a:rPr kumimoji="1" lang="ja-JP" altLang="en-US" sz="1400">
                <a:solidFill>
                  <a:srgbClr val="FF0000"/>
                </a:solidFill>
              </a:rPr>
              <a:t>「共通ルール」に定められている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92EECE27-1A2A-4250-9645-AF993FA6C1D5}"/>
              </a:ext>
            </a:extLst>
          </p:cNvPr>
          <p:cNvCxnSpPr>
            <a:cxnSpLocks/>
            <a:stCxn id="36" idx="2"/>
            <a:endCxn id="33" idx="0"/>
          </p:cNvCxnSpPr>
          <p:nvPr/>
        </p:nvCxnSpPr>
        <p:spPr>
          <a:xfrm flipH="1">
            <a:off x="6662288" y="2173395"/>
            <a:ext cx="1043787" cy="680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73E1B1E3-4CFA-49BF-9722-849B4B017946}"/>
              </a:ext>
            </a:extLst>
          </p:cNvPr>
          <p:cNvSpPr/>
          <p:nvPr/>
        </p:nvSpPr>
        <p:spPr>
          <a:xfrm>
            <a:off x="4969149" y="4301306"/>
            <a:ext cx="758029" cy="2399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AC2D1A-D167-470F-8BFE-CE97A32FC08A}"/>
              </a:ext>
            </a:extLst>
          </p:cNvPr>
          <p:cNvSpPr txBox="1"/>
          <p:nvPr/>
        </p:nvSpPr>
        <p:spPr>
          <a:xfrm>
            <a:off x="5102405" y="5232329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C</a:t>
            </a:r>
            <a:r>
              <a:rPr kumimoji="1" lang="ja-JP" altLang="en-US" sz="140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>
                <a:solidFill>
                  <a:srgbClr val="FF0000"/>
                </a:solidFill>
              </a:rPr>
              <a:t>1</a:t>
            </a:r>
            <a:r>
              <a:rPr kumimoji="1" lang="ja-JP" altLang="en-US" sz="1400">
                <a:solidFill>
                  <a:srgbClr val="FF0000"/>
                </a:solidFill>
              </a:rPr>
              <a:t>重丸○である項目は推奨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E7C4395-7E40-44D8-80DC-ACD3AA1B6303}"/>
              </a:ext>
            </a:extLst>
          </p:cNvPr>
          <p:cNvCxnSpPr>
            <a:cxnSpLocks/>
            <a:stCxn id="42" idx="0"/>
            <a:endCxn id="41" idx="2"/>
          </p:cNvCxnSpPr>
          <p:nvPr/>
        </p:nvCxnSpPr>
        <p:spPr>
          <a:xfrm flipH="1" flipV="1">
            <a:off x="5348164" y="4541235"/>
            <a:ext cx="1314124" cy="691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4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共通ルールの記載事項①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726758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推奨データセットの最後のシート「データ項目特記事項」に、</a:t>
            </a:r>
            <a:r>
              <a:rPr lang="en-US" altLang="ja-JP"/>
              <a:t>ID</a:t>
            </a:r>
            <a:r>
              <a:rPr lang="ja-JP" altLang="en-US"/>
              <a:t>・日付・緯度・経度等を入力する際の共通ルールが記載されているので、確認しましょう。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788806"/>
            <a:ext cx="4635410" cy="4787496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AED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設置場所一覧に関連する項目のうち、以下のものについては、「共通ルール」を確認しましょう。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項目（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・都道府県コード・市町村コード）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電話番号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内線番号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利用可能曜日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開始時間・終了時間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小児対応設備の有無</a:t>
            </a:r>
          </a:p>
          <a:p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一部の項目については、政府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ポータル「</a:t>
            </a:r>
            <a:r>
              <a:rPr lang="ja-JP" altLang="en-US" b="0" i="0">
                <a:solidFill>
                  <a:srgbClr val="000000"/>
                </a:solidFill>
                <a:effectLst/>
                <a:latin typeface="noto sans"/>
              </a:rPr>
              <a:t>標準ガイドライン群」の「データ連携モデル」に記載があります。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>
                <a:hlinkClick r:id="rId3"/>
              </a:rPr>
              <a:t>https://cio.go.jp/guides#renkeimodel</a:t>
            </a:r>
            <a:endParaRPr lang="ja-JP" altLang="en-US"/>
          </a:p>
          <a:p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「データ項目特記事項」内の「行政データ連携標準ガイドブック」は、</a:t>
            </a:r>
            <a:r>
              <a:rPr lang="ja-JP" altLang="en-US" b="0" i="0">
                <a:solidFill>
                  <a:srgbClr val="000000"/>
                </a:solidFill>
                <a:effectLst/>
                <a:latin typeface="noto sans"/>
              </a:rPr>
              <a:t> 「データ連携モデル」と読み替えてください。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504B952-4369-4B0B-AD0E-E6BFD6F27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288" y="2420888"/>
            <a:ext cx="4025750" cy="26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共通ルールの記載事項②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/>
              <a:t>定められている共通ルールの一部を紹介します。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684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全体的なルール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特別な記載ルールがない限り、英数字は半角文字とする。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特別な記載ルールがない限り、カタカナは全角文字とする。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システム環境に依存する文字は使用しない。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（ローマ数字・丸数字・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文字に複数の文字が含まれる文字など）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カナ項目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「－」は全角長音を利用する。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都道府県から記述し、「町・字」までかな漢字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○○支庁、○○郡、大字名の前につく「大字」の文字、字の前につく「字」の文字は省略可能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「町・大字」に「丁目」が含まれるときには、「丁目」以下は半角数字と半角ハイフン区切り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日付・時刻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YYYY-MM-DD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2020-07-01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b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時刻は、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HH:MM:SS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01:23:45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曜日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月曜日・火曜日・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・日曜日 または 月・火・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・日と表記する。</a:t>
            </a:r>
            <a:b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列挙する場合は、月曜日～日曜日の順に記入し、「曜日」を含めない。（例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月水金）</a:t>
            </a:r>
            <a:endParaRPr lang="en-US" altLang="ja-JP" sz="140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- 10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進数表記で小数点以下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桁とする。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lang="en-US" altLang="ja-JP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5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18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データ入力フォーマット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en-US" altLang="ja-JP"/>
              <a:t>AED</a:t>
            </a:r>
            <a:r>
              <a:rPr lang="ja-JP" altLang="en-US"/>
              <a:t>設置場所一覧のデータ入力フォーマットを確認してみましょう。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55860F1-3C96-4F98-9145-8859D7341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3" y="1878212"/>
            <a:ext cx="8632246" cy="3731154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FBA26BC-EA0F-4ED7-AA7B-8FFA3CB17861}"/>
              </a:ext>
            </a:extLst>
          </p:cNvPr>
          <p:cNvSpPr/>
          <p:nvPr/>
        </p:nvSpPr>
        <p:spPr>
          <a:xfrm>
            <a:off x="4355976" y="3294827"/>
            <a:ext cx="3168352" cy="2263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A19DC2-52FA-4C7E-93F8-A7E2B65BC898}"/>
              </a:ext>
            </a:extLst>
          </p:cNvPr>
          <p:cNvSpPr txBox="1"/>
          <p:nvPr/>
        </p:nvSpPr>
        <p:spPr>
          <a:xfrm>
            <a:off x="4211960" y="1524559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タイトルの背景が黄色である項目は必須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5B8AAA4-427B-4644-A67F-B3C43D11A8D5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>
            <a:off x="5747798" y="1832336"/>
            <a:ext cx="192354" cy="14624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8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287BCA38-FF87-4F17-B530-A6EF40C1EF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F0EA9C1F-F13D-4FE2-B830-6503DDB861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4123185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3.1 </a:t>
            </a:r>
            <a:r>
              <a:rPr lang="ja-JP" altLang="en-US" sz="2400">
                <a:latin typeface="+mj-ea"/>
                <a:ea typeface="+mj-ea"/>
              </a:rPr>
              <a:t>推奨データセットに基づくデータの作成手順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推奨データセットに基づいたデータを作成するための、大まかな手順は以下の通りです。</a:t>
            </a:r>
            <a:endParaRPr kumimoji="1" lang="ja-JP" altLang="en-US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E79B6E54-83FB-4FB4-AA5F-742031B091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1750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AED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設置場所データの取得・項目確認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AED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設置場所データ（素材データ）を取得してください。</a:t>
            </a:r>
            <a:b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そのデータに、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p.11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に掲載した必須項目が含まれているか確認してください。</a:t>
            </a:r>
            <a:b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カナ（施設名の読み方）・住所・設置位置・利用可能曜日・開始時間・終了時間に</a:t>
            </a:r>
            <a:b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不明点があれば、調査しておきましょう。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データの転記</a:t>
            </a:r>
            <a:b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素材データに記載されている項目を、推奨データセットのフォーマットシートに転記していきます。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まず名称を転記し、そのあと残りの項目を転記するのがよいでしょう。</a:t>
            </a:r>
            <a:b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以下、それぞれの項目について、転記方法を説明します。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データの公開</a:t>
            </a:r>
            <a:b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作成したデータを、所属する地方公共団体が管理するカタログサイトや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ページに公開します。</a:t>
            </a:r>
          </a:p>
          <a:p>
            <a:pPr marL="342900" indent="-342900">
              <a:buFont typeface="+mj-lt"/>
              <a:buAutoNum type="arabicPeriod"/>
            </a:pPr>
            <a:endParaRPr lang="ja-JP" altLang="en-US" sz="140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推奨データセットに基づくデータ公開の報告</a:t>
            </a:r>
            <a:b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推奨データセットを作成・公開している内閣官房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総合戦略室が、推奨データセットの利用状況を</a:t>
            </a:r>
            <a:b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調査していますので、データを公開したことを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のフォームから報告してください。</a:t>
            </a:r>
            <a:b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endParaRPr kumimoji="1" lang="ja-JP" altLang="en-US" sz="5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92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8B89641E-5C12-43CE-9881-D7DC4FF4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10" y="1983129"/>
            <a:ext cx="3609499" cy="213036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A4871EAA-AA99-4EA8-ACFD-150700B5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5" y="1985653"/>
            <a:ext cx="3609499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事前準備（セル結合の解除）①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762266" y="1624370"/>
            <a:ext cx="286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+mj-lt"/>
              </a:rPr>
              <a:t>元データ（これはサンプルデータです）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031922" y="1624370"/>
            <a:ext cx="3286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(1) </a:t>
            </a:r>
            <a:r>
              <a:rPr kumimoji="1" lang="ja-JP" altLang="en-US" sz="1400" dirty="0">
                <a:latin typeface="+mj-lt"/>
              </a:rPr>
              <a:t>セルが結合されている列を選択します。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52CC1BA0-C074-45F0-8647-440590868222}"/>
              </a:ext>
            </a:extLst>
          </p:cNvPr>
          <p:cNvSpPr/>
          <p:nvPr/>
        </p:nvSpPr>
        <p:spPr>
          <a:xfrm>
            <a:off x="572870" y="2915208"/>
            <a:ext cx="703479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10B22BD0-557B-42E2-9CC6-EABFCE557D31}"/>
              </a:ext>
            </a:extLst>
          </p:cNvPr>
          <p:cNvSpPr/>
          <p:nvPr/>
        </p:nvSpPr>
        <p:spPr>
          <a:xfrm>
            <a:off x="1257299" y="3028881"/>
            <a:ext cx="495302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E9AAE0E-0D6A-4E91-B528-0AD2462E0D7B}"/>
              </a:ext>
            </a:extLst>
          </p:cNvPr>
          <p:cNvSpPr/>
          <p:nvPr/>
        </p:nvSpPr>
        <p:spPr>
          <a:xfrm>
            <a:off x="1752601" y="2906241"/>
            <a:ext cx="1057274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F048342-E99F-43DC-8F0F-193477E88B0E}"/>
              </a:ext>
            </a:extLst>
          </p:cNvPr>
          <p:cNvSpPr/>
          <p:nvPr/>
        </p:nvSpPr>
        <p:spPr>
          <a:xfrm>
            <a:off x="4967288" y="2556634"/>
            <a:ext cx="728662" cy="1198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27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48403CB7-2836-40F1-AB01-99DDBA63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3" y="4601575"/>
            <a:ext cx="5386483" cy="213541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37AD32B-9719-409B-B04F-5EC8E383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7" y="1967370"/>
            <a:ext cx="3604451" cy="212026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C047956-E91A-468D-9039-5C5366890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17" y="1967361"/>
            <a:ext cx="3594354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事前準備（セル結合の解除）②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62193" y="1441608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(2) </a:t>
            </a:r>
            <a:r>
              <a:rPr kumimoji="1" lang="ja-JP" altLang="en-US" sz="1400" dirty="0">
                <a:latin typeface="+mj-lt"/>
              </a:rPr>
              <a:t>ホーム＞配置＞セルを結合して中央揃えを選択し</a:t>
            </a:r>
          </a:p>
          <a:p>
            <a:r>
              <a:rPr kumimoji="1" lang="ja-JP" altLang="en-US" sz="1400" dirty="0">
                <a:latin typeface="+mj-lt"/>
              </a:rPr>
              <a:t>選択肢を「セル結合の解除」にします。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F39AF9-F165-40B5-8452-5CA3FB168A03}"/>
              </a:ext>
            </a:extLst>
          </p:cNvPr>
          <p:cNvSpPr/>
          <p:nvPr/>
        </p:nvSpPr>
        <p:spPr>
          <a:xfrm>
            <a:off x="812969" y="2129037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61B5E0C-9923-42BD-B881-BEF4C7578DB6}"/>
              </a:ext>
            </a:extLst>
          </p:cNvPr>
          <p:cNvSpPr/>
          <p:nvPr/>
        </p:nvSpPr>
        <p:spPr>
          <a:xfrm>
            <a:off x="1251120" y="2300487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DBAF617-CBB9-458C-8969-E671E293E69D}"/>
              </a:ext>
            </a:extLst>
          </p:cNvPr>
          <p:cNvSpPr/>
          <p:nvPr/>
        </p:nvSpPr>
        <p:spPr>
          <a:xfrm>
            <a:off x="1933537" y="2957713"/>
            <a:ext cx="86878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6073EBB-9AB8-4C45-9FFB-BB27BEA97872}"/>
              </a:ext>
            </a:extLst>
          </p:cNvPr>
          <p:cNvSpPr/>
          <p:nvPr/>
        </p:nvSpPr>
        <p:spPr>
          <a:xfrm>
            <a:off x="1933537" y="3528975"/>
            <a:ext cx="100213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645290" y="1604931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(3) </a:t>
            </a:r>
            <a:r>
              <a:rPr kumimoji="1" lang="ja-JP" altLang="en-US" sz="1400" dirty="0">
                <a:latin typeface="+mj-lt"/>
              </a:rPr>
              <a:t>セルの結合を解除すると、空白のセルが現れます。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A6541EC-4C89-43FD-AAC5-0CBBB29EDBC4}"/>
              </a:ext>
            </a:extLst>
          </p:cNvPr>
          <p:cNvSpPr txBox="1"/>
          <p:nvPr/>
        </p:nvSpPr>
        <p:spPr>
          <a:xfrm>
            <a:off x="34934" y="4120818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ウィンドウ幅によっては、「配置」がホームのサブメニューとなり</a:t>
            </a:r>
          </a:p>
          <a:p>
            <a:r>
              <a:rPr kumimoji="1" lang="ja-JP" altLang="en-US" sz="1400" dirty="0">
                <a:latin typeface="+mj-lt"/>
              </a:rPr>
              <a:t>    「セルを結合して中央揃え」がアイコンになっている場合もあります。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453823" y="273107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91845B-A760-435D-AE4B-0FBF716D57DA}"/>
              </a:ext>
            </a:extLst>
          </p:cNvPr>
          <p:cNvSpPr/>
          <p:nvPr/>
        </p:nvSpPr>
        <p:spPr>
          <a:xfrm>
            <a:off x="422688" y="4770582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C348F86-40EE-4B33-967E-37734BF30EB8}"/>
              </a:ext>
            </a:extLst>
          </p:cNvPr>
          <p:cNvSpPr/>
          <p:nvPr/>
        </p:nvSpPr>
        <p:spPr>
          <a:xfrm>
            <a:off x="2316853" y="5060642"/>
            <a:ext cx="261985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3B02A8-E56B-42CB-99C9-33E23F1A58F1}"/>
              </a:ext>
            </a:extLst>
          </p:cNvPr>
          <p:cNvSpPr/>
          <p:nvPr/>
        </p:nvSpPr>
        <p:spPr>
          <a:xfrm>
            <a:off x="2367930" y="5617396"/>
            <a:ext cx="1002137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4890687" y="2993889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1B60696-D0FF-4125-884D-EC7C97B1A84E}"/>
              </a:ext>
            </a:extLst>
          </p:cNvPr>
          <p:cNvSpPr txBox="1"/>
          <p:nvPr/>
        </p:nvSpPr>
        <p:spPr>
          <a:xfrm>
            <a:off x="4346381" y="2265772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空白セル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FC1D8-7176-4A70-870B-16F003658D44}"/>
              </a:ext>
            </a:extLst>
          </p:cNvPr>
          <p:cNvSpPr txBox="1"/>
          <p:nvPr/>
        </p:nvSpPr>
        <p:spPr>
          <a:xfrm>
            <a:off x="4826565" y="4110558"/>
            <a:ext cx="4429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この状態で、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で選択した列は選択状態のままの</a:t>
            </a:r>
          </a:p>
          <a:p>
            <a:r>
              <a:rPr kumimoji="1" lang="ja-JP" altLang="en-US" sz="1400" dirty="0">
                <a:latin typeface="+mj-lt"/>
              </a:rPr>
              <a:t>    はずです。選択が解除されている場合は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と同じ方法で</a:t>
            </a:r>
          </a:p>
          <a:p>
            <a:r>
              <a:rPr kumimoji="1" lang="ja-JP" altLang="en-US" sz="1400" dirty="0">
                <a:latin typeface="+mj-lt"/>
              </a:rPr>
              <a:t>                再度選択してください。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7DC3292-0AF6-4945-855C-9828E33916D4}"/>
              </a:ext>
            </a:extLst>
          </p:cNvPr>
          <p:cNvSpPr/>
          <p:nvPr/>
        </p:nvSpPr>
        <p:spPr>
          <a:xfrm>
            <a:off x="4890686" y="3423784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624B1B5-76CF-4D10-B82F-CBB23CD6777E}"/>
              </a:ext>
            </a:extLst>
          </p:cNvPr>
          <p:cNvCxnSpPr>
            <a:stCxn id="18" idx="2"/>
            <a:endCxn id="27" idx="1"/>
          </p:cNvCxnSpPr>
          <p:nvPr/>
        </p:nvCxnSpPr>
        <p:spPr>
          <a:xfrm>
            <a:off x="4717637" y="2542771"/>
            <a:ext cx="173049" cy="9481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8FEDA0C-43D8-4163-8A02-C0B53E305374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4717637" y="2542771"/>
            <a:ext cx="533488" cy="45111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5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図 89">
            <a:extLst>
              <a:ext uri="{FF2B5EF4-FFF2-40B4-BE49-F238E27FC236}">
                <a16:creationId xmlns:a16="http://schemas.microsoft.com/office/drawing/2014/main" id="{68C7A40A-666B-48BF-93FB-555D79E2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5" y="1961289"/>
            <a:ext cx="4376833" cy="217074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24E6520D-4E17-4A9A-8FA8-20F8EC9E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2" y="4642931"/>
            <a:ext cx="5563172" cy="21556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事前準備（セル結合の解除）③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-75957" y="1621325"/>
            <a:ext cx="6167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(4) </a:t>
            </a:r>
            <a:r>
              <a:rPr kumimoji="1" lang="ja-JP" altLang="en-US" sz="1400" dirty="0">
                <a:latin typeface="+mj-lt"/>
              </a:rPr>
              <a:t>ホーム＞編集＞編集と選択＞ジャンプを選択するか、「</a:t>
            </a:r>
            <a:r>
              <a:rPr kumimoji="1" lang="en-US" altLang="ja-JP" sz="1400" dirty="0" err="1">
                <a:latin typeface="+mj-lt"/>
              </a:rPr>
              <a:t>Ctrl+G</a:t>
            </a:r>
            <a:r>
              <a:rPr kumimoji="1" lang="ja-JP" altLang="en-US" sz="1400" dirty="0">
                <a:latin typeface="+mj-lt"/>
              </a:rPr>
              <a:t>」キーを押します。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913501" y="273084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972092" y="1612507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(5) </a:t>
            </a:r>
            <a:r>
              <a:rPr kumimoji="1" lang="ja-JP" altLang="en-US" sz="1400" dirty="0">
                <a:latin typeface="+mj-lt"/>
              </a:rPr>
              <a:t>「セル選択」を押します。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067678" y="5315361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75A989F-C59B-4557-9827-CE3B2282D586}"/>
              </a:ext>
            </a:extLst>
          </p:cNvPr>
          <p:cNvSpPr txBox="1"/>
          <p:nvPr/>
        </p:nvSpPr>
        <p:spPr>
          <a:xfrm>
            <a:off x="34934" y="4120818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(2)</a:t>
            </a:r>
            <a:r>
              <a:rPr kumimoji="1" lang="ja-JP" altLang="en-US" sz="1400" dirty="0">
                <a:latin typeface="+mj-lt"/>
              </a:rPr>
              <a:t>と同様、ウィンドウ幅によっては、「編集」がホームの</a:t>
            </a:r>
            <a:br>
              <a:rPr kumimoji="1" lang="ja-JP" altLang="en-US" sz="1400" dirty="0">
                <a:latin typeface="+mj-lt"/>
              </a:rPr>
            </a:br>
            <a:r>
              <a:rPr kumimoji="1" lang="ja-JP" altLang="en-US" sz="1400" dirty="0">
                <a:latin typeface="+mj-lt"/>
              </a:rPr>
              <a:t>    サブメニューとなり「編集と選択」がアイコンになっている場合もあります。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7897B668-4A23-4130-BE65-41C070A57563}"/>
              </a:ext>
            </a:extLst>
          </p:cNvPr>
          <p:cNvSpPr/>
          <p:nvPr/>
        </p:nvSpPr>
        <p:spPr>
          <a:xfrm>
            <a:off x="559740" y="2119350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A33653BC-1357-4C69-8040-D9ED1B71E46A}"/>
              </a:ext>
            </a:extLst>
          </p:cNvPr>
          <p:cNvSpPr/>
          <p:nvPr/>
        </p:nvSpPr>
        <p:spPr>
          <a:xfrm>
            <a:off x="2690784" y="2300486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6C55984-C6E6-4D0D-90D6-B6E3F3A55207}"/>
              </a:ext>
            </a:extLst>
          </p:cNvPr>
          <p:cNvSpPr/>
          <p:nvPr/>
        </p:nvSpPr>
        <p:spPr>
          <a:xfrm>
            <a:off x="3532523" y="2767169"/>
            <a:ext cx="230952" cy="3810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D8CC7766-CA3A-4B55-B0CF-6B5B43CFB40A}"/>
              </a:ext>
            </a:extLst>
          </p:cNvPr>
          <p:cNvSpPr/>
          <p:nvPr/>
        </p:nvSpPr>
        <p:spPr>
          <a:xfrm>
            <a:off x="3579598" y="3412992"/>
            <a:ext cx="1039059" cy="18961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989D13C-375F-4142-BC5B-452EE5A69940}"/>
              </a:ext>
            </a:extLst>
          </p:cNvPr>
          <p:cNvSpPr/>
          <p:nvPr/>
        </p:nvSpPr>
        <p:spPr>
          <a:xfrm>
            <a:off x="4551955" y="5495266"/>
            <a:ext cx="1064949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A8A78A30-BAC3-4E88-ABDD-2658931B105A}"/>
              </a:ext>
            </a:extLst>
          </p:cNvPr>
          <p:cNvSpPr/>
          <p:nvPr/>
        </p:nvSpPr>
        <p:spPr>
          <a:xfrm>
            <a:off x="390452" y="4783261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DC070A2C-ABF9-45CB-BDF8-1AA01DF7DA34}"/>
              </a:ext>
            </a:extLst>
          </p:cNvPr>
          <p:cNvSpPr/>
          <p:nvPr/>
        </p:nvSpPr>
        <p:spPr>
          <a:xfrm>
            <a:off x="4551955" y="5058701"/>
            <a:ext cx="164426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B5663895-5B63-4AC0-B9E4-8A5B9B093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33" y="1934529"/>
            <a:ext cx="2075424" cy="2197508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6584723" y="3850097"/>
            <a:ext cx="718192" cy="2239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35CE632C-9157-4493-A23A-A934CF9D7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12" y="4547656"/>
            <a:ext cx="2021412" cy="2279965"/>
          </a:xfrm>
          <a:prstGeom prst="rect">
            <a:avLst/>
          </a:prstGeom>
        </p:spPr>
      </p:pic>
      <p:sp>
        <p:nvSpPr>
          <p:cNvPr id="73" name="矢印: 下 72">
            <a:extLst>
              <a:ext uri="{FF2B5EF4-FFF2-40B4-BE49-F238E27FC236}">
                <a16:creationId xmlns:a16="http://schemas.microsoft.com/office/drawing/2014/main" id="{B4E54839-EE6A-4B1E-A2CA-DAC334AB0143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68F4E4B-FD37-4964-A01D-F040C1FEB5FB}"/>
              </a:ext>
            </a:extLst>
          </p:cNvPr>
          <p:cNvSpPr txBox="1"/>
          <p:nvPr/>
        </p:nvSpPr>
        <p:spPr>
          <a:xfrm>
            <a:off x="7283881" y="4074075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(6) </a:t>
            </a:r>
            <a:r>
              <a:rPr kumimoji="1" lang="ja-JP" altLang="en-US" sz="1400" dirty="0">
                <a:latin typeface="+mj-lt"/>
              </a:rPr>
              <a:t>「空白セル」を選択し</a:t>
            </a:r>
          </a:p>
          <a:p>
            <a:r>
              <a:rPr kumimoji="1" lang="ja-JP" altLang="en-US" sz="1400" dirty="0">
                <a:latin typeface="+mj-lt"/>
              </a:rPr>
              <a:t>     「</a:t>
            </a:r>
            <a:r>
              <a:rPr kumimoji="1" lang="en-US" altLang="ja-JP" sz="1400" dirty="0">
                <a:latin typeface="+mj-lt"/>
              </a:rPr>
              <a:t>OK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BD713423-DA89-4DE4-AEA8-56E0D9673A3B}"/>
              </a:ext>
            </a:extLst>
          </p:cNvPr>
          <p:cNvSpPr/>
          <p:nvPr/>
        </p:nvSpPr>
        <p:spPr>
          <a:xfrm>
            <a:off x="6911790" y="6587192"/>
            <a:ext cx="476251" cy="2261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1A9C7534-D70C-4EF5-BFCD-049681F70150}"/>
              </a:ext>
            </a:extLst>
          </p:cNvPr>
          <p:cNvSpPr/>
          <p:nvPr/>
        </p:nvSpPr>
        <p:spPr>
          <a:xfrm>
            <a:off x="5935338" y="5814924"/>
            <a:ext cx="600387" cy="1845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9328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F8505B0-03E9-4995-87AC-EF65AF17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BEFF89E-4154-4D85-A468-3DD65F141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本書の狙い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1F174DB-F96E-4389-9082-B21E8BDCE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7360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オープンデータリーダ研修（応用編）は、推奨データセットに基づいたデータを公開することにより、公開したデータがサービス事業者に取り込まれやすくなることと、その手法を理解することを目的としています。</a:t>
            </a:r>
            <a:br>
              <a:rPr kumimoji="1" lang="ja-JP" altLang="en-US" dirty="0"/>
            </a:br>
            <a:r>
              <a:rPr kumimoji="1" lang="ja-JP" altLang="en-US" dirty="0"/>
              <a:t>本書では、推奨データセットの項目と、既存のデータを推奨データセットに変換する手順を理解します。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3C7ED4-85FD-4A84-8B46-44D344F10A45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sp>
        <p:nvSpPr>
          <p:cNvPr id="35" name="テキスト ボックス 9">
            <a:extLst>
              <a:ext uri="{FF2B5EF4-FFF2-40B4-BE49-F238E27FC236}">
                <a16:creationId xmlns:a16="http://schemas.microsoft.com/office/drawing/2014/main" id="{D978599F-8234-4FE0-91D9-A61628C5EB69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B81527-3146-42F0-A28A-1EF71279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FBFD6B-DD34-4A54-B5E0-512E91FD8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65D23C-F685-4EF3-9ED3-081E9D22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348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28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事前準備（セル結合の解除）④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07366" y="1648229"/>
            <a:ext cx="4224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(7) </a:t>
            </a:r>
            <a:r>
              <a:rPr kumimoji="1" lang="ja-JP" altLang="en-US" sz="1400" dirty="0">
                <a:latin typeface="+mj-lt"/>
              </a:rPr>
              <a:t>この時点で、選択した列の空白セルのみが選択され、</a:t>
            </a:r>
          </a:p>
          <a:p>
            <a:r>
              <a:rPr kumimoji="1" lang="ja-JP" altLang="en-US" sz="1400" dirty="0">
                <a:latin typeface="+mj-lt"/>
              </a:rPr>
              <a:t>     一番上の空白セルが選択状態になります。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このまま「</a:t>
            </a:r>
            <a:r>
              <a:rPr kumimoji="1" lang="en-US" altLang="ja-JP" sz="1400" dirty="0">
                <a:latin typeface="+mj-lt"/>
              </a:rPr>
              <a:t>=</a:t>
            </a:r>
            <a:r>
              <a:rPr kumimoji="1" lang="ja-JP" altLang="en-US" sz="1400" dirty="0">
                <a:latin typeface="+mj-lt"/>
              </a:rPr>
              <a:t>」を入力し、そのあと「↑」キーを押し、</a:t>
            </a:r>
          </a:p>
          <a:p>
            <a:r>
              <a:rPr kumimoji="1" lang="ja-JP" altLang="en-US" sz="1400" dirty="0">
                <a:latin typeface="+mj-lt"/>
              </a:rPr>
              <a:t>     （これで</a:t>
            </a:r>
            <a:r>
              <a:rPr kumimoji="1" lang="en-US" altLang="ja-JP" sz="1400" dirty="0">
                <a:latin typeface="+mj-lt"/>
              </a:rPr>
              <a:t>1</a:t>
            </a:r>
            <a:r>
              <a:rPr kumimoji="1" lang="ja-JP" altLang="en-US" sz="1400" dirty="0">
                <a:latin typeface="+mj-lt"/>
              </a:rPr>
              <a:t>つ上のセルを選択したことになります）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「</a:t>
            </a:r>
            <a:r>
              <a:rPr kumimoji="1" lang="en-US" altLang="ja-JP" sz="1400" dirty="0" err="1">
                <a:latin typeface="+mj-lt"/>
              </a:rPr>
              <a:t>Ctrl+Enter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861133" y="1648168"/>
            <a:ext cx="411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+mj-lt"/>
              </a:rPr>
              <a:t>(8) </a:t>
            </a:r>
            <a:r>
              <a:rPr kumimoji="1" lang="ja-JP" altLang="en-US" sz="1400" dirty="0">
                <a:latin typeface="+mj-lt"/>
              </a:rPr>
              <a:t>空白セルに上側のセルの内容がコピーされました。</a:t>
            </a:r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C3CA1F-21DC-4E56-8020-EC6A94DA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4" y="2817780"/>
            <a:ext cx="3609499" cy="213036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5659202-186F-41A0-822A-FAD3C364CDC3}"/>
              </a:ext>
            </a:extLst>
          </p:cNvPr>
          <p:cNvSpPr/>
          <p:nvPr/>
        </p:nvSpPr>
        <p:spPr>
          <a:xfrm>
            <a:off x="1040109" y="3879579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4BBA3C-A9D8-4D1E-BE06-6E8CEA4F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93" y="1989419"/>
            <a:ext cx="3609499" cy="213036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4D72727-CF25-41E1-986F-B5FEBA6FA6C6}"/>
              </a:ext>
            </a:extLst>
          </p:cNvPr>
          <p:cNvSpPr/>
          <p:nvPr/>
        </p:nvSpPr>
        <p:spPr>
          <a:xfrm>
            <a:off x="5233399" y="3000854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EC74B75-0E33-4B21-8731-F52ABA7CF4F9}"/>
              </a:ext>
            </a:extLst>
          </p:cNvPr>
          <p:cNvSpPr/>
          <p:nvPr/>
        </p:nvSpPr>
        <p:spPr>
          <a:xfrm>
            <a:off x="5260672" y="3447220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C457072-D25F-4C3B-9815-DEF0F7619191}"/>
              </a:ext>
            </a:extLst>
          </p:cNvPr>
          <p:cNvSpPr/>
          <p:nvPr/>
        </p:nvSpPr>
        <p:spPr>
          <a:xfrm>
            <a:off x="4536598" y="305460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DB43095-DBCB-4E29-AD91-D35CA6904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93" y="4571752"/>
            <a:ext cx="3609499" cy="2130362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5A197DAC-7717-4009-8C00-1E57B0CAE98C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B6B82D-C0E2-4132-B347-2F2A72C07649}"/>
              </a:ext>
            </a:extLst>
          </p:cNvPr>
          <p:cNvSpPr txBox="1"/>
          <p:nvPr/>
        </p:nvSpPr>
        <p:spPr>
          <a:xfrm>
            <a:off x="1166262" y="5297168"/>
            <a:ext cx="3956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+mj-lt"/>
              </a:rPr>
              <a:t>(9) </a:t>
            </a:r>
            <a:r>
              <a:rPr kumimoji="1" lang="ja-JP" altLang="en-US" sz="1400" dirty="0">
                <a:latin typeface="+mj-lt"/>
              </a:rPr>
              <a:t>残りの列についても、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～</a:t>
            </a:r>
            <a:r>
              <a:rPr kumimoji="1" lang="en-US" altLang="ja-JP" sz="1400" dirty="0">
                <a:latin typeface="+mj-lt"/>
              </a:rPr>
              <a:t>(8)</a:t>
            </a:r>
            <a:r>
              <a:rPr kumimoji="1" lang="ja-JP" altLang="en-US" sz="1400" dirty="0">
                <a:latin typeface="+mj-lt"/>
              </a:rPr>
              <a:t>と同様に操作し</a:t>
            </a:r>
          </a:p>
          <a:p>
            <a:pPr algn="r"/>
            <a:r>
              <a:rPr kumimoji="1" lang="ja-JP" altLang="en-US" sz="1400" dirty="0">
                <a:latin typeface="+mj-lt"/>
              </a:rPr>
              <a:t>セルの結合を解除します。</a:t>
            </a:r>
          </a:p>
          <a:p>
            <a:pPr algn="r"/>
            <a:r>
              <a:rPr kumimoji="1" lang="en-US" altLang="ja-JP" sz="1400" dirty="0">
                <a:latin typeface="+mj-lt"/>
              </a:rPr>
              <a:t>※(1)</a:t>
            </a:r>
            <a:r>
              <a:rPr kumimoji="1" lang="ja-JP" altLang="en-US" sz="1400">
                <a:latin typeface="+mj-lt"/>
              </a:rPr>
              <a:t>で、複数の列をまとめて選択することもできます。</a:t>
            </a:r>
            <a:endParaRPr kumimoji="1" lang="ja-JP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667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推奨データセットのフォーマットシートに、名称を転記します。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24468" y="1409464"/>
            <a:ext cx="3092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(1) </a:t>
            </a:r>
            <a:r>
              <a:rPr kumimoji="1" lang="ja-JP" altLang="en-US" sz="1400"/>
              <a:t>名称の一番上の項目を選択します。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063478" y="2747796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639944" y="528709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529A04-B7EB-4915-8AD9-8E334570A234}"/>
              </a:ext>
            </a:extLst>
          </p:cNvPr>
          <p:cNvSpPr txBox="1"/>
          <p:nvPr/>
        </p:nvSpPr>
        <p:spPr>
          <a:xfrm>
            <a:off x="99062" y="5575125"/>
            <a:ext cx="458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※ </a:t>
            </a:r>
            <a:r>
              <a:rPr kumimoji="1" lang="ja-JP" altLang="en-US" sz="1400" dirty="0"/>
              <a:t>上記</a:t>
            </a:r>
            <a:r>
              <a:rPr kumimoji="1" lang="en-US" altLang="ja-JP" sz="1400" dirty="0"/>
              <a:t>Excel</a:t>
            </a:r>
            <a:r>
              <a:rPr kumimoji="1" lang="ja-JP" altLang="en-US" sz="1400" dirty="0"/>
              <a:t>データは、横須賀市オープンデータライブラリ内「</a:t>
            </a:r>
            <a:r>
              <a:rPr lang="en-US" altLang="zh-TW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AED</a:t>
            </a:r>
            <a:r>
              <a:rPr lang="zh-TW" altLang="en-US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設置施設情報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」を加工したものです。</a:t>
            </a:r>
            <a:endParaRPr lang="en-US" altLang="ja-JP" sz="14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（以下同様）</a:t>
            </a:r>
            <a:br>
              <a:rPr lang="ja-JP" altLang="en-US" sz="1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2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https://www.city.yokosuka.kanagawa.jp/0830/opendata/</a:t>
            </a:r>
            <a:endParaRPr lang="ja-JP" altLang="en-US" sz="12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4E52174-4994-4C71-8AEA-A710F5E58526}"/>
              </a:ext>
            </a:extLst>
          </p:cNvPr>
          <p:cNvSpPr txBox="1"/>
          <p:nvPr/>
        </p:nvSpPr>
        <p:spPr>
          <a:xfrm>
            <a:off x="1845098" y="4336289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右クリックし、「コピー」を選択します。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3778984-E3E8-4231-ACF0-3E40319CC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56" y="1880764"/>
            <a:ext cx="3900488" cy="2292001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CB823B3-30C0-42DE-B3B9-51135D6942B2}"/>
              </a:ext>
            </a:extLst>
          </p:cNvPr>
          <p:cNvSpPr/>
          <p:nvPr/>
        </p:nvSpPr>
        <p:spPr>
          <a:xfrm>
            <a:off x="376818" y="2518091"/>
            <a:ext cx="1334930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19AD2BA-E82D-440E-AEAF-73569FE74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984" y="1846731"/>
            <a:ext cx="3900488" cy="229200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F285B73F-B5A0-40ED-9EAE-10ABDA9AD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984" y="4429125"/>
            <a:ext cx="3874484" cy="2292001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3D66F875-F218-4F88-8317-60A4A3BB4BD1}"/>
              </a:ext>
            </a:extLst>
          </p:cNvPr>
          <p:cNvSpPr/>
          <p:nvPr/>
        </p:nvSpPr>
        <p:spPr>
          <a:xfrm>
            <a:off x="6293880" y="4103847"/>
            <a:ext cx="590550" cy="437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56645C-596A-4475-BAA7-2C29EB654975}"/>
              </a:ext>
            </a:extLst>
          </p:cNvPr>
          <p:cNvSpPr txBox="1"/>
          <p:nvPr/>
        </p:nvSpPr>
        <p:spPr>
          <a:xfrm>
            <a:off x="4163910" y="1229046"/>
            <a:ext cx="52066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Ctrl</a:t>
            </a:r>
            <a:r>
              <a:rPr kumimoji="1" lang="ja-JP" altLang="en-US" sz="1400" dirty="0"/>
              <a:t>＋</a:t>
            </a:r>
            <a:r>
              <a:rPr kumimoji="1" lang="en-US" altLang="ja-JP" sz="1400" dirty="0"/>
              <a:t>Shift+</a:t>
            </a:r>
            <a:r>
              <a:rPr kumimoji="1" lang="ja-JP" altLang="en-US" sz="1400" dirty="0"/>
              <a:t>↓キーで、全項目を選択します。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途中に空白がある場合は何回か押して最後まで選択してください。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最下段まで選択してしまった場合は、</a:t>
            </a:r>
            <a:r>
              <a:rPr kumimoji="1" lang="en-US" altLang="ja-JP" sz="1200" dirty="0" err="1"/>
              <a:t>Ctrl+Shift</a:t>
            </a:r>
            <a:r>
              <a:rPr kumimoji="1" lang="en-US" altLang="ja-JP" sz="1200" dirty="0"/>
              <a:t>+</a:t>
            </a:r>
            <a:r>
              <a:rPr kumimoji="1" lang="ja-JP" altLang="en-US" sz="1200" dirty="0"/>
              <a:t>↑キーを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回押してください。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52724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推奨データセットのフォーマットシートに、名称を転記します。</a:t>
            </a:r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BCA4D824-E91A-49E2-9970-42727DAF3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04" y="2749466"/>
            <a:ext cx="3722228" cy="226721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6F870A-ECBA-4947-BBEA-6ED8ABD4A142}"/>
              </a:ext>
            </a:extLst>
          </p:cNvPr>
          <p:cNvSpPr txBox="1"/>
          <p:nvPr/>
        </p:nvSpPr>
        <p:spPr>
          <a:xfrm>
            <a:off x="4574357" y="2288485"/>
            <a:ext cx="39212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(5) </a:t>
            </a:r>
            <a:r>
              <a:rPr kumimoji="1" lang="ja-JP" altLang="en-US" sz="1400" dirty="0"/>
              <a:t>転記完了です。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全角英字が含まれる場合は、半角に修正しておきましょう。</a:t>
            </a: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3CDFB6C-5D41-4500-B35B-E2C0206020BD}"/>
              </a:ext>
            </a:extLst>
          </p:cNvPr>
          <p:cNvSpPr/>
          <p:nvPr/>
        </p:nvSpPr>
        <p:spPr>
          <a:xfrm>
            <a:off x="4070301" y="36430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D20D2AC-018E-4D64-BB15-FCF8E5258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875" y="2772968"/>
            <a:ext cx="3722229" cy="226871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51417E-77D7-4E76-85B1-07C3B7468FC9}"/>
              </a:ext>
            </a:extLst>
          </p:cNvPr>
          <p:cNvSpPr txBox="1"/>
          <p:nvPr/>
        </p:nvSpPr>
        <p:spPr>
          <a:xfrm>
            <a:off x="0" y="2225652"/>
            <a:ext cx="462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推奨データセットシートの「名称」列の一番上を選択し</a:t>
            </a:r>
          </a:p>
          <a:p>
            <a:r>
              <a:rPr kumimoji="1" lang="ja-JP" altLang="en-US" sz="1400" dirty="0"/>
              <a:t>      ホーム＞貼り付け＞「値の貼り付け」の「値」を選択します。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A5779E4-7F38-46E5-A9A5-D5D714F451AE}"/>
              </a:ext>
            </a:extLst>
          </p:cNvPr>
          <p:cNvSpPr/>
          <p:nvPr/>
        </p:nvSpPr>
        <p:spPr>
          <a:xfrm>
            <a:off x="239036" y="3744035"/>
            <a:ext cx="159428" cy="1421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18683C-B8E7-461D-83BB-4DA8EC897A04}"/>
              </a:ext>
            </a:extLst>
          </p:cNvPr>
          <p:cNvSpPr/>
          <p:nvPr/>
        </p:nvSpPr>
        <p:spPr>
          <a:xfrm>
            <a:off x="445969" y="2886075"/>
            <a:ext cx="230306" cy="1328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5E008EC-018C-4E99-AA43-6F92C28D6EF8}"/>
              </a:ext>
            </a:extLst>
          </p:cNvPr>
          <p:cNvSpPr/>
          <p:nvPr/>
        </p:nvSpPr>
        <p:spPr>
          <a:xfrm>
            <a:off x="264994" y="3018918"/>
            <a:ext cx="159428" cy="2386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2967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名称</a:t>
            </a:r>
            <a:r>
              <a:rPr lang="en-US" altLang="ja-JP" dirty="0"/>
              <a:t>_</a:t>
            </a:r>
            <a:r>
              <a:rPr lang="ja-JP" altLang="en-US" dirty="0"/>
              <a:t>カナ①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推奨データセットのフォーマットシートに、名称</a:t>
            </a:r>
            <a:r>
              <a:rPr lang="en-US" altLang="ja-JP"/>
              <a:t>_</a:t>
            </a:r>
            <a:r>
              <a:rPr lang="ja-JP" altLang="en-US"/>
              <a:t>カナを転記します。</a:t>
            </a:r>
          </a:p>
          <a:p>
            <a:r>
              <a:rPr kumimoji="1" lang="ja-JP" altLang="en-US"/>
              <a:t>カナが半角で記載されている場合は、以下の手順で全角に直してから転記しましょう。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304696"/>
            <a:ext cx="337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(1)</a:t>
            </a:r>
            <a:r>
              <a:rPr kumimoji="1" lang="ja-JP" altLang="en-US" sz="1400"/>
              <a:t> フリガナの隣の列を右クリックし、「挿入」を</a:t>
            </a:r>
            <a:br>
              <a:rPr kumimoji="1" lang="ja-JP" altLang="en-US" sz="1400"/>
            </a:br>
            <a:r>
              <a:rPr kumimoji="1" lang="ja-JP" altLang="en-US" sz="1400"/>
              <a:t>      選択します。 </a:t>
            </a:r>
            <a:r>
              <a:rPr kumimoji="1" lang="en-US" altLang="ja-JP" sz="1400">
                <a:sym typeface="Wingdings" panose="05000000000000000000" pitchFamily="2" charset="2"/>
              </a:rPr>
              <a:t> </a:t>
            </a:r>
            <a:r>
              <a:rPr kumimoji="1" lang="ja-JP" altLang="en-US" sz="1400">
                <a:sym typeface="Wingdings" panose="05000000000000000000" pitchFamily="2" charset="2"/>
              </a:rPr>
              <a:t>列が</a:t>
            </a:r>
            <a:r>
              <a:rPr kumimoji="1" lang="en-US" altLang="ja-JP" sz="1400">
                <a:sym typeface="Wingdings" panose="05000000000000000000" pitchFamily="2" charset="2"/>
              </a:rPr>
              <a:t>1</a:t>
            </a:r>
            <a:r>
              <a:rPr kumimoji="1" lang="ja-JP" altLang="en-US" sz="1400">
                <a:sym typeface="Wingdings" panose="05000000000000000000" pitchFamily="2" charset="2"/>
              </a:rPr>
              <a:t>つ追加されます</a:t>
            </a:r>
            <a:endParaRPr kumimoji="1" lang="ja-JP" altLang="en-US" sz="14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4357" y="2288485"/>
            <a:ext cx="416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(2) </a:t>
            </a:r>
            <a:r>
              <a:rPr kumimoji="1" lang="ja-JP" altLang="en-US" sz="1400"/>
              <a:t>追加した列の先頭行に、「</a:t>
            </a:r>
            <a:r>
              <a:rPr kumimoji="1" lang="en-US" altLang="ja-JP" sz="1400"/>
              <a:t>=</a:t>
            </a:r>
            <a:r>
              <a:rPr kumimoji="1" lang="en-US" altLang="ja-JP" sz="1400" err="1"/>
              <a:t>jis</a:t>
            </a:r>
            <a:r>
              <a:rPr kumimoji="1" lang="en-US" altLang="ja-JP" sz="1400"/>
              <a:t>(</a:t>
            </a:r>
            <a:r>
              <a:rPr kumimoji="1" lang="ja-JP" altLang="en-US" sz="1400"/>
              <a:t>左隣のセル名</a:t>
            </a:r>
            <a:r>
              <a:rPr kumimoji="1" lang="en-US" altLang="ja-JP" sz="1400"/>
              <a:t>)</a:t>
            </a:r>
            <a:r>
              <a:rPr kumimoji="1" lang="ja-JP" altLang="en-US" sz="1400"/>
              <a:t>」と</a:t>
            </a:r>
            <a:br>
              <a:rPr kumimoji="1" lang="ja-JP" altLang="en-US" sz="1400"/>
            </a:br>
            <a:r>
              <a:rPr kumimoji="1" lang="ja-JP" altLang="en-US" sz="1400"/>
              <a:t>      入力します。 </a:t>
            </a:r>
            <a:r>
              <a:rPr kumimoji="1" lang="en-US" altLang="ja-JP" sz="1400">
                <a:sym typeface="Wingdings" panose="05000000000000000000" pitchFamily="2" charset="2"/>
              </a:rPr>
              <a:t> </a:t>
            </a:r>
            <a:r>
              <a:rPr kumimoji="1" lang="ja-JP" altLang="en-US" sz="1400">
                <a:sym typeface="Wingdings" panose="05000000000000000000" pitchFamily="2" charset="2"/>
              </a:rPr>
              <a:t>文字が全角に変換されます</a:t>
            </a:r>
            <a:endParaRPr kumimoji="1" lang="ja-JP" altLang="en-US" sz="120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070301" y="36430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395400" y="360274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3CDCF6C-E21E-44CF-9EEE-EC8BE6012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27" y="2788637"/>
            <a:ext cx="3553012" cy="178406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4DAAC1F-BEC7-49E4-A81A-F8CA93010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572" y="2775901"/>
            <a:ext cx="3565107" cy="178406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D4D7AD1-72DC-4758-A336-47DEEB595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572" y="4877947"/>
            <a:ext cx="3565107" cy="1827254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6948264" y="3573016"/>
            <a:ext cx="1058764" cy="13775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6969620" y="5661248"/>
            <a:ext cx="1058764" cy="13775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>
            <a:off x="6396126" y="4559966"/>
            <a:ext cx="0" cy="3179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157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名称</a:t>
            </a:r>
            <a:r>
              <a:rPr lang="en-US" altLang="ja-JP" dirty="0"/>
              <a:t>_</a:t>
            </a:r>
            <a:r>
              <a:rPr lang="ja-JP" altLang="en-US" dirty="0"/>
              <a:t>カナ②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推奨データセットのフォーマットシートに、名称</a:t>
            </a:r>
            <a:r>
              <a:rPr lang="en-US" altLang="ja-JP"/>
              <a:t>_</a:t>
            </a:r>
            <a:r>
              <a:rPr lang="ja-JP" altLang="en-US"/>
              <a:t>カナを転記します。</a:t>
            </a:r>
          </a:p>
          <a:p>
            <a:r>
              <a:rPr kumimoji="1" lang="ja-JP" altLang="en-US"/>
              <a:t>カナが半角で記載されている場合は、以下の手順で全角に直してから転記しましょう。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097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</a:t>
            </a:r>
            <a:r>
              <a:rPr kumimoji="1" lang="ja-JP" altLang="en-US" sz="1400"/>
              <a:t> </a:t>
            </a:r>
            <a:r>
              <a:rPr kumimoji="1" lang="en-US" altLang="ja-JP" sz="1400"/>
              <a:t>(2)</a:t>
            </a:r>
            <a:r>
              <a:rPr kumimoji="1" lang="ja-JP" altLang="en-US" sz="1400"/>
              <a:t>のセルを選択し、枠の右下をつかんで</a:t>
            </a:r>
          </a:p>
          <a:p>
            <a:r>
              <a:rPr kumimoji="1" lang="ja-JP" altLang="en-US" sz="1400"/>
              <a:t>     一番下まで引っ張ります</a:t>
            </a:r>
            <a:r>
              <a:rPr kumimoji="1" lang="en-US" altLang="ja-JP" sz="1400"/>
              <a:t> </a:t>
            </a:r>
            <a:r>
              <a:rPr kumimoji="1" lang="en-US" altLang="ja-JP" sz="1400">
                <a:sym typeface="Wingdings" panose="05000000000000000000" pitchFamily="2" charset="2"/>
              </a:rPr>
              <a:t> </a:t>
            </a:r>
            <a:r>
              <a:rPr kumimoji="1" lang="ja-JP" altLang="en-US" sz="1400">
                <a:sym typeface="Wingdings" panose="05000000000000000000" pitchFamily="2" charset="2"/>
              </a:rPr>
              <a:t>すべての行の文字が全角になります</a:t>
            </a:r>
            <a:endParaRPr kumimoji="1" lang="ja-JP" altLang="en-US" sz="140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2177379" y="4604622"/>
            <a:ext cx="0" cy="3711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1A4A9DEE-639C-4C70-B17C-8B3ECF93A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27" y="4975731"/>
            <a:ext cx="3599904" cy="1801478"/>
          </a:xfrm>
          <a:prstGeom prst="rect">
            <a:avLst/>
          </a:prstGeom>
        </p:spPr>
      </p:pic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E53804-92AA-4EA5-9841-D73212F291B0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3795404" y="3763997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B99F138F-C7D4-492D-BA15-9BA055AF5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04" y="2804397"/>
            <a:ext cx="3562350" cy="1800225"/>
          </a:xfrm>
          <a:prstGeom prst="rect">
            <a:avLst/>
          </a:prstGeom>
        </p:spPr>
      </p:pic>
      <p:sp>
        <p:nvSpPr>
          <p:cNvPr id="27" name="楕円 26">
            <a:extLst>
              <a:ext uri="{FF2B5EF4-FFF2-40B4-BE49-F238E27FC236}">
                <a16:creationId xmlns:a16="http://schemas.microsoft.com/office/drawing/2014/main" id="{D0B87183-2E7E-4F75-B1B3-BBBE7FA96D88}"/>
              </a:ext>
            </a:extLst>
          </p:cNvPr>
          <p:cNvSpPr/>
          <p:nvPr/>
        </p:nvSpPr>
        <p:spPr>
          <a:xfrm>
            <a:off x="3738887" y="3645024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115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プレースホルダー 6">
            <a:extLst>
              <a:ext uri="{FF2B5EF4-FFF2-40B4-BE49-F238E27FC236}">
                <a16:creationId xmlns:a16="http://schemas.microsoft.com/office/drawing/2014/main" id="{45EF3317-81EF-4FEB-97E2-6524A732167A}"/>
              </a:ext>
            </a:extLst>
          </p:cNvPr>
          <p:cNvSpPr txBox="1">
            <a:spLocks/>
          </p:cNvSpPr>
          <p:nvPr/>
        </p:nvSpPr>
        <p:spPr>
          <a:xfrm>
            <a:off x="207963" y="884238"/>
            <a:ext cx="8728075" cy="960437"/>
          </a:xfrm>
          <a:prstGeom prst="rect">
            <a:avLst/>
          </a:prstGeom>
          <a:solidFill>
            <a:srgbClr val="CCC1DA">
              <a:alpha val="45882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推奨データセットのフォーマットシートに、住所を転記します。</a:t>
            </a:r>
          </a:p>
          <a:p>
            <a:r>
              <a:rPr lang="ja-JP" altLang="en-US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304696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(1)</a:t>
            </a:r>
            <a:r>
              <a:rPr kumimoji="1" lang="ja-JP" altLang="en-US" sz="1400"/>
              <a:t> 住所の隣の列を右クリックし、「挿入」を</a:t>
            </a:r>
            <a:br>
              <a:rPr kumimoji="1" lang="ja-JP" altLang="en-US" sz="1400"/>
            </a:br>
            <a:r>
              <a:rPr kumimoji="1" lang="ja-JP" altLang="en-US" sz="1400"/>
              <a:t>      選択します。 </a:t>
            </a:r>
            <a:r>
              <a:rPr kumimoji="1" lang="en-US" altLang="ja-JP" sz="1400">
                <a:sym typeface="Wingdings" panose="05000000000000000000" pitchFamily="2" charset="2"/>
              </a:rPr>
              <a:t> </a:t>
            </a:r>
            <a:r>
              <a:rPr kumimoji="1" lang="ja-JP" altLang="en-US" sz="1400">
                <a:sym typeface="Wingdings" panose="05000000000000000000" pitchFamily="2" charset="2"/>
              </a:rPr>
              <a:t>列が</a:t>
            </a:r>
            <a:r>
              <a:rPr kumimoji="1" lang="en-US" altLang="ja-JP" sz="1400">
                <a:sym typeface="Wingdings" panose="05000000000000000000" pitchFamily="2" charset="2"/>
              </a:rPr>
              <a:t>1</a:t>
            </a:r>
            <a:r>
              <a:rPr kumimoji="1" lang="ja-JP" altLang="en-US" sz="1400">
                <a:sym typeface="Wingdings" panose="05000000000000000000" pitchFamily="2" charset="2"/>
              </a:rPr>
              <a:t>つ追加されます</a:t>
            </a:r>
            <a:endParaRPr kumimoji="1" lang="ja-JP" altLang="en-US" sz="14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0082" y="2008012"/>
            <a:ext cx="46522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(2) </a:t>
            </a:r>
            <a:r>
              <a:rPr kumimoji="1" lang="ja-JP" altLang="en-US" sz="1400"/>
              <a:t>追加した列の先頭行に、</a:t>
            </a:r>
            <a:endParaRPr kumimoji="1" lang="en-US" altLang="ja-JP" sz="1400"/>
          </a:p>
          <a:p>
            <a:r>
              <a:rPr kumimoji="1" lang="ja-JP" altLang="en-US" sz="1400"/>
              <a:t>　　　「</a:t>
            </a:r>
            <a:r>
              <a:rPr kumimoji="1" lang="en-US" altLang="ja-JP" sz="1400"/>
              <a:t>=“(</a:t>
            </a:r>
            <a:r>
              <a:rPr kumimoji="1" lang="ja-JP" altLang="en-US" sz="1400"/>
              <a:t>県名・市町村名</a:t>
            </a:r>
            <a:r>
              <a:rPr kumimoji="1" lang="en-US" altLang="ja-JP" sz="1400"/>
              <a:t>)”&amp;(</a:t>
            </a:r>
            <a:r>
              <a:rPr kumimoji="1" lang="ja-JP" altLang="en-US" sz="1400"/>
              <a:t>左隣のセル名</a:t>
            </a:r>
            <a:r>
              <a:rPr kumimoji="1" lang="en-US" altLang="ja-JP" sz="1400"/>
              <a:t>)</a:t>
            </a:r>
            <a:r>
              <a:rPr kumimoji="1" lang="ja-JP" altLang="en-US" sz="1400"/>
              <a:t>」と入力します。</a:t>
            </a:r>
          </a:p>
          <a:p>
            <a:r>
              <a:rPr kumimoji="1" lang="ja-JP" altLang="en-US" sz="1400"/>
              <a:t>      </a:t>
            </a:r>
            <a:r>
              <a:rPr kumimoji="1" lang="en-US" altLang="ja-JP" sz="1400">
                <a:sym typeface="Wingdings" panose="05000000000000000000" pitchFamily="2" charset="2"/>
              </a:rPr>
              <a:t></a:t>
            </a:r>
            <a:r>
              <a:rPr kumimoji="1" lang="ja-JP" altLang="en-US" sz="1400"/>
              <a:t>県名・市町村名が先頭に追加</a:t>
            </a:r>
            <a:r>
              <a:rPr kumimoji="1" lang="ja-JP" altLang="en-US" sz="1400">
                <a:sym typeface="Wingdings" panose="05000000000000000000" pitchFamily="2" charset="2"/>
              </a:rPr>
              <a:t>されます</a:t>
            </a:r>
            <a:endParaRPr kumimoji="1" lang="ja-JP" altLang="en-US" sz="120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070301" y="36430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395400" y="360274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</p:cNvCxnSpPr>
          <p:nvPr/>
        </p:nvCxnSpPr>
        <p:spPr>
          <a:xfrm>
            <a:off x="6396126" y="4559966"/>
            <a:ext cx="0" cy="3179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3B504C97-EB54-4542-9662-B2DF27978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43" y="2804561"/>
            <a:ext cx="3574198" cy="178406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5C763BA-FA9C-412B-BE81-8CF25BB1B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446" y="2732713"/>
            <a:ext cx="3565108" cy="1784066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6776837" y="3574151"/>
            <a:ext cx="819499" cy="4571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F8F7A815-AF02-4C74-B060-063F8338A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082" y="4950087"/>
            <a:ext cx="3565108" cy="1784066"/>
          </a:xfrm>
          <a:prstGeom prst="rect">
            <a:avLst/>
          </a:prstGeom>
        </p:spPr>
      </p:pic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6753173" y="5754404"/>
            <a:ext cx="699147" cy="688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96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96043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/>
              <a:t>推奨データセットのフォーマットシートに、住所を転記します。</a:t>
            </a:r>
          </a:p>
          <a:p>
            <a:r>
              <a:rPr kumimoji="1" lang="ja-JP" altLang="en-US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</a:t>
            </a:r>
            <a:r>
              <a:rPr kumimoji="1" lang="ja-JP" altLang="en-US" sz="1400"/>
              <a:t> </a:t>
            </a:r>
            <a:r>
              <a:rPr kumimoji="1" lang="en-US" altLang="ja-JP" sz="1400"/>
              <a:t>(2)</a:t>
            </a:r>
            <a:r>
              <a:rPr kumimoji="1" lang="ja-JP" altLang="en-US" sz="1400"/>
              <a:t>のセルを選択し、枠の右下をつかんで</a:t>
            </a:r>
          </a:p>
          <a:p>
            <a:r>
              <a:rPr kumimoji="1" lang="ja-JP" altLang="en-US" sz="1400"/>
              <a:t>     一番下まで引っ張ります</a:t>
            </a:r>
            <a:r>
              <a:rPr kumimoji="1" lang="en-US" altLang="ja-JP" sz="1400"/>
              <a:t> </a:t>
            </a:r>
            <a:r>
              <a:rPr kumimoji="1" lang="en-US" altLang="ja-JP" sz="1400">
                <a:sym typeface="Wingdings" panose="05000000000000000000" pitchFamily="2" charset="2"/>
              </a:rPr>
              <a:t> </a:t>
            </a:r>
            <a:r>
              <a:rPr kumimoji="1" lang="ja-JP" altLang="en-US" sz="1400">
                <a:sym typeface="Wingdings" panose="05000000000000000000" pitchFamily="2" charset="2"/>
              </a:rPr>
              <a:t>すべての行に県名・市町村名が補完されます</a:t>
            </a:r>
            <a:endParaRPr kumimoji="1" lang="ja-JP" altLang="en-US" sz="140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>
            <a:off x="2177378" y="4632131"/>
            <a:ext cx="1557" cy="3436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DC5EDF5C-B0FF-45E5-A0FB-39CB402A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27" y="2835242"/>
            <a:ext cx="3599902" cy="179688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2CA51C5-3349-42BD-BC8B-2940CE54F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40" y="4975731"/>
            <a:ext cx="3596789" cy="1799920"/>
          </a:xfrm>
          <a:prstGeom prst="rect">
            <a:avLst/>
          </a:prstGeom>
        </p:spPr>
      </p:pic>
      <p:sp>
        <p:nvSpPr>
          <p:cNvPr id="19" name="楕円 18">
            <a:extLst>
              <a:ext uri="{FF2B5EF4-FFF2-40B4-BE49-F238E27FC236}">
                <a16:creationId xmlns:a16="http://schemas.microsoft.com/office/drawing/2014/main" id="{87934408-4884-4DB7-97EF-33A0D3A6808E}"/>
              </a:ext>
            </a:extLst>
          </p:cNvPr>
          <p:cNvSpPr/>
          <p:nvPr/>
        </p:nvSpPr>
        <p:spPr>
          <a:xfrm>
            <a:off x="3275856" y="3717032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6BF67BB-ECC6-481C-BD71-A420AE562797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3332373" y="3836005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762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推奨データセットのフォーマットシートに、緯度・経度を転記します。</a:t>
            </a:r>
          </a:p>
          <a:p>
            <a:r>
              <a:rPr kumimoji="1" lang="ja-JP" altLang="en-US"/>
              <a:t>緯度・経度がデータにない場合は、以下の手順で算出してから転記しましょう。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283995-6649-43B6-B433-553BD5B7E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038" y="2157267"/>
            <a:ext cx="4994466" cy="444008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58105"/>
            <a:ext cx="84956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US" altLang="ja-JP" sz="1400" dirty="0">
                <a:hlinkClick r:id="rId4"/>
              </a:rPr>
              <a:t>http://renkei2.gsi.go.jp/renkei/130326mapsh_gijutu/</a:t>
            </a:r>
            <a:r>
              <a:rPr kumimoji="1" lang="en-US" altLang="ja-JP" sz="1400" dirty="0"/>
              <a:t> </a:t>
            </a:r>
            <a:r>
              <a:rPr kumimoji="1" lang="ja-JP" altLang="en-US" sz="1400" dirty="0"/>
              <a:t>に接続し「地理院マップシート」を取得します。</a:t>
            </a:r>
            <a:br>
              <a:rPr kumimoji="1" lang="ja-JP" altLang="en-US" sz="1400" dirty="0"/>
            </a:br>
            <a:endParaRPr kumimoji="1" lang="ja-JP" altLang="en-US" sz="1400" dirty="0"/>
          </a:p>
          <a:p>
            <a:pPr marL="342900" indent="-342900">
              <a:buAutoNum type="arabicParenBoth"/>
            </a:pPr>
            <a:endParaRPr kumimoji="1" lang="ja-JP" altLang="en-US" sz="1400" dirty="0"/>
          </a:p>
          <a:p>
            <a:pPr marL="342900" indent="-342900">
              <a:buAutoNum type="arabicParenBoth"/>
            </a:pPr>
            <a:endParaRPr kumimoji="1" lang="ja-JP" altLang="en-US" sz="1400" dirty="0"/>
          </a:p>
          <a:p>
            <a:pPr marL="342900" indent="-342900">
              <a:buAutoNum type="arabicParenBoth"/>
            </a:pPr>
            <a:r>
              <a:rPr kumimoji="1" lang="ja-JP" altLang="en-US" sz="1400" dirty="0"/>
              <a:t>入手したファイルを解凍します。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 dirty="0"/>
              <a:t>ダウンロードしたファイルを右クリックで選択し</a:t>
            </a:r>
            <a:br>
              <a:rPr kumimoji="1" lang="ja-JP" altLang="en-US" sz="1400" dirty="0"/>
            </a:br>
            <a:r>
              <a:rPr kumimoji="1" lang="ja-JP" altLang="en-US" sz="1400" dirty="0"/>
              <a:t>「すべて展開」を選択します。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 dirty="0"/>
              <a:t>生成されたフォルダを開きます。</a:t>
            </a:r>
            <a:br>
              <a:rPr kumimoji="1" lang="ja-JP" altLang="en-US" sz="1400" dirty="0"/>
            </a:br>
            <a:endParaRPr kumimoji="1" lang="ja-JP" altLang="en-US" sz="140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FBAA865-3D27-4CE9-A69E-CDB2B7CD0947}"/>
              </a:ext>
            </a:extLst>
          </p:cNvPr>
          <p:cNvSpPr/>
          <p:nvPr/>
        </p:nvSpPr>
        <p:spPr>
          <a:xfrm>
            <a:off x="4293352" y="5301209"/>
            <a:ext cx="2484982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641AFCC1-69D7-48EF-87C2-52839EDB3166}"/>
              </a:ext>
            </a:extLst>
          </p:cNvPr>
          <p:cNvSpPr/>
          <p:nvPr/>
        </p:nvSpPr>
        <p:spPr>
          <a:xfrm rot="5400000">
            <a:off x="1727684" y="21356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D626D83C-E95D-46F2-A4E9-028CAA4AAE66}"/>
              </a:ext>
            </a:extLst>
          </p:cNvPr>
          <p:cNvSpPr/>
          <p:nvPr/>
        </p:nvSpPr>
        <p:spPr>
          <a:xfrm rot="5400000">
            <a:off x="1727684" y="364225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264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推奨データセットのフォーマットシートに、緯度・経度を転記します。</a:t>
            </a:r>
          </a:p>
          <a:p>
            <a:r>
              <a:rPr kumimoji="1" lang="ja-JP" altLang="en-US"/>
              <a:t>緯度・経度がデータにない場合は、以下の手順で算出してから転記しましょう。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58105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 </a:t>
            </a:r>
            <a:r>
              <a:rPr kumimoji="1" lang="ja-JP" altLang="en-US" sz="1400"/>
              <a:t>得られたフォルダにある「地理院マップシート</a:t>
            </a:r>
            <a:r>
              <a:rPr kumimoji="1" lang="en-US" altLang="ja-JP" sz="1400"/>
              <a:t>.</a:t>
            </a:r>
            <a:r>
              <a:rPr kumimoji="1" lang="en-US" altLang="ja-JP" sz="1400" err="1"/>
              <a:t>xls</a:t>
            </a:r>
            <a:r>
              <a:rPr kumimoji="1" lang="ja-JP" altLang="en-US" sz="1400"/>
              <a:t>」を</a:t>
            </a:r>
            <a:br>
              <a:rPr kumimoji="1" lang="en-US" altLang="ja-JP" sz="1400"/>
            </a:br>
            <a:r>
              <a:rPr kumimoji="1" lang="en-US" altLang="ja-JP" sz="1400"/>
              <a:t>     </a:t>
            </a:r>
            <a:r>
              <a:rPr kumimoji="1" lang="ja-JP" altLang="en-US" sz="1400"/>
              <a:t>起動します。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A97BBC2-6A0E-4C8F-BE90-D9137194E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15" y="2421061"/>
            <a:ext cx="4242332" cy="136797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3B6B7F-7A03-4D26-92D3-604C8383896C}"/>
              </a:ext>
            </a:extLst>
          </p:cNvPr>
          <p:cNvSpPr txBox="1"/>
          <p:nvPr/>
        </p:nvSpPr>
        <p:spPr>
          <a:xfrm>
            <a:off x="1412862" y="3185466"/>
            <a:ext cx="14093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これを実行します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DDD2F8-7258-4C1C-9523-50D7B3EECAC9}"/>
              </a:ext>
            </a:extLst>
          </p:cNvPr>
          <p:cNvSpPr txBox="1"/>
          <p:nvPr/>
        </p:nvSpPr>
        <p:spPr>
          <a:xfrm>
            <a:off x="1412862" y="3019301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マニュアル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CFB72E-2239-43DF-8D49-25DF594B1DE9}"/>
              </a:ext>
            </a:extLst>
          </p:cNvPr>
          <p:cNvSpPr txBox="1"/>
          <p:nvPr/>
        </p:nvSpPr>
        <p:spPr>
          <a:xfrm>
            <a:off x="4845727" y="1868221"/>
            <a:ext cx="4160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(4) </a:t>
            </a:r>
            <a:r>
              <a:rPr kumimoji="1" lang="ja-JP" altLang="en-US" sz="1400"/>
              <a:t>地理院マップシートの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列に「住所」と入力し</a:t>
            </a:r>
            <a:br>
              <a:rPr kumimoji="1" lang="ja-JP" altLang="en-US" sz="1400"/>
            </a:br>
            <a:r>
              <a:rPr kumimoji="1" lang="ja-JP" altLang="en-US" sz="1400"/>
              <a:t>     マップシートの</a:t>
            </a:r>
            <a:r>
              <a:rPr kumimoji="1" lang="en-US" altLang="ja-JP" sz="1400"/>
              <a:t>R</a:t>
            </a:r>
            <a:r>
              <a:rPr kumimoji="1" lang="ja-JP" altLang="en-US" sz="1400"/>
              <a:t>列「タイトル」に名称を、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列「住所」に</a:t>
            </a:r>
            <a:br>
              <a:rPr kumimoji="1" lang="en-US" altLang="ja-JP" sz="1400"/>
            </a:br>
            <a:r>
              <a:rPr kumimoji="1" lang="en-US" altLang="ja-JP" sz="1400"/>
              <a:t>     </a:t>
            </a:r>
            <a:r>
              <a:rPr kumimoji="1" lang="ja-JP" altLang="en-US" sz="1400"/>
              <a:t>住所を転記します。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81FB0C6-0941-4A01-9144-029BE2962F5D}"/>
              </a:ext>
            </a:extLst>
          </p:cNvPr>
          <p:cNvSpPr txBox="1"/>
          <p:nvPr/>
        </p:nvSpPr>
        <p:spPr>
          <a:xfrm>
            <a:off x="5280417" y="4842411"/>
            <a:ext cx="3448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※ </a:t>
            </a:r>
            <a:r>
              <a:rPr kumimoji="1" lang="ja-JP" altLang="en-US" sz="1400"/>
              <a:t>転記の仕方は、</a:t>
            </a:r>
            <a:r>
              <a:rPr kumimoji="1" lang="en-US" altLang="ja-JP" sz="1400"/>
              <a:t>(1)</a:t>
            </a:r>
            <a:r>
              <a:rPr kumimoji="1" lang="ja-JP" altLang="en-US" sz="1400"/>
              <a:t>名称①②と同じです。</a:t>
            </a: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AABABF98-BD7D-4259-9D39-FF4CC140886F}"/>
              </a:ext>
            </a:extLst>
          </p:cNvPr>
          <p:cNvSpPr/>
          <p:nvPr/>
        </p:nvSpPr>
        <p:spPr>
          <a:xfrm>
            <a:off x="4563007" y="2958409"/>
            <a:ext cx="2737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矢印: 右 49">
            <a:extLst>
              <a:ext uri="{FF2B5EF4-FFF2-40B4-BE49-F238E27FC236}">
                <a16:creationId xmlns:a16="http://schemas.microsoft.com/office/drawing/2014/main" id="{93C92093-2D11-46C2-8C2C-D67FF7B753A0}"/>
              </a:ext>
            </a:extLst>
          </p:cNvPr>
          <p:cNvSpPr/>
          <p:nvPr/>
        </p:nvSpPr>
        <p:spPr>
          <a:xfrm>
            <a:off x="8904387" y="3876544"/>
            <a:ext cx="2583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EB12B20-7CB1-4E3B-AC34-AF07A6298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136" y="2592481"/>
            <a:ext cx="3760661" cy="2233232"/>
          </a:xfrm>
          <a:prstGeom prst="rect">
            <a:avLst/>
          </a:prstGeom>
        </p:spPr>
      </p:pic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7B8A7193-797D-4F51-BA38-B84FCA2B4A1F}"/>
              </a:ext>
            </a:extLst>
          </p:cNvPr>
          <p:cNvSpPr/>
          <p:nvPr/>
        </p:nvSpPr>
        <p:spPr>
          <a:xfrm>
            <a:off x="7462871" y="3502064"/>
            <a:ext cx="720080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D24B567-6B7E-4130-B624-F075E3AFF3C4}"/>
              </a:ext>
            </a:extLst>
          </p:cNvPr>
          <p:cNvSpPr/>
          <p:nvPr/>
        </p:nvSpPr>
        <p:spPr>
          <a:xfrm>
            <a:off x="6792287" y="3662778"/>
            <a:ext cx="1456364" cy="1004546"/>
          </a:xfrm>
          <a:prstGeom prst="roundRect">
            <a:avLst>
              <a:gd name="adj" fmla="val 937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18C98FB-28EF-46CC-A4CB-A7335690B036}"/>
              </a:ext>
            </a:extLst>
          </p:cNvPr>
          <p:cNvSpPr txBox="1"/>
          <p:nvPr/>
        </p:nvSpPr>
        <p:spPr>
          <a:xfrm>
            <a:off x="7576689" y="302743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入力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74B0005-14DF-4B10-ABB7-41893D1A4F49}"/>
              </a:ext>
            </a:extLst>
          </p:cNvPr>
          <p:cNvSpPr txBox="1"/>
          <p:nvPr/>
        </p:nvSpPr>
        <p:spPr>
          <a:xfrm>
            <a:off x="7977620" y="3068550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solidFill>
                  <a:schemeClr val="accent2"/>
                </a:solidFill>
              </a:rPr>
              <a:t>元データから転記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D3DFA65-8080-46E4-80E9-4A526470B946}"/>
              </a:ext>
            </a:extLst>
          </p:cNvPr>
          <p:cNvCxnSpPr>
            <a:stCxn id="31" idx="2"/>
            <a:endCxn id="28" idx="0"/>
          </p:cNvCxnSpPr>
          <p:nvPr/>
        </p:nvCxnSpPr>
        <p:spPr>
          <a:xfrm>
            <a:off x="7822911" y="3304438"/>
            <a:ext cx="0" cy="1976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FC399BFE-BBB4-4F64-9F30-8835DEE2E02F}"/>
              </a:ext>
            </a:extLst>
          </p:cNvPr>
          <p:cNvCxnSpPr>
            <a:cxnSpLocks/>
            <a:endCxn id="30" idx="3"/>
          </p:cNvCxnSpPr>
          <p:nvPr/>
        </p:nvCxnSpPr>
        <p:spPr>
          <a:xfrm rot="5400000">
            <a:off x="8144793" y="3495833"/>
            <a:ext cx="773077" cy="56535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9BA1A42E-EE45-4D20-84CD-B08AB72BE46B}"/>
              </a:ext>
            </a:extLst>
          </p:cNvPr>
          <p:cNvSpPr/>
          <p:nvPr/>
        </p:nvSpPr>
        <p:spPr>
          <a:xfrm>
            <a:off x="207963" y="4714876"/>
            <a:ext cx="3906075" cy="1524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accent2"/>
                </a:solidFill>
              </a:rPr>
              <a:t>ここで紹介する手法は、ジオコーディング（</a:t>
            </a:r>
            <a:r>
              <a:rPr kumimoji="1" lang="en-US" altLang="ja-JP" sz="1400" dirty="0">
                <a:solidFill>
                  <a:schemeClr val="accent2"/>
                </a:solidFill>
              </a:rPr>
              <a:t>Geocoding</a:t>
            </a:r>
            <a:r>
              <a:rPr kumimoji="1" lang="ja-JP" altLang="en-US" sz="1400" dirty="0">
                <a:solidFill>
                  <a:schemeClr val="accent2"/>
                </a:solidFill>
              </a:rPr>
              <a:t>）と呼ばれる、住所から</a:t>
            </a:r>
            <a:br>
              <a:rPr kumimoji="1" lang="ja-JP" altLang="en-US" sz="1400" dirty="0">
                <a:solidFill>
                  <a:schemeClr val="accent2"/>
                </a:solidFill>
              </a:rPr>
            </a:br>
            <a:r>
              <a:rPr kumimoji="1" lang="ja-JP" altLang="en-US" sz="1400" dirty="0">
                <a:solidFill>
                  <a:schemeClr val="accent2"/>
                </a:solidFill>
              </a:rPr>
              <a:t>緯度・経度を自動的に算出する手法です。</a:t>
            </a:r>
          </a:p>
          <a:p>
            <a:r>
              <a:rPr kumimoji="1" lang="ja-JP" altLang="en-US" sz="1400" dirty="0">
                <a:solidFill>
                  <a:schemeClr val="accent2"/>
                </a:solidFill>
              </a:rPr>
              <a:t>ここでは、無償で利用できるツールを紹介しましたが、精度が必要である場合は、有償のツールを利用することをお勧めします。</a:t>
            </a:r>
          </a:p>
        </p:txBody>
      </p:sp>
    </p:spTree>
    <p:extLst>
      <p:ext uri="{BB962C8B-B14F-4D97-AF65-F5344CB8AC3E}">
        <p14:creationId xmlns:p14="http://schemas.microsoft.com/office/powerpoint/2010/main" val="1937645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推奨データセットのフォーマットシートに、緯度・経度を転記します。</a:t>
            </a:r>
          </a:p>
          <a:p>
            <a:r>
              <a:rPr kumimoji="1" lang="ja-JP" altLang="en-US"/>
              <a:t>緯度・経度がデータにない場合は、以下の手順で算出してから転記しましょう。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755576" y="2729720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(5)</a:t>
            </a:r>
            <a:r>
              <a:rPr kumimoji="1" lang="ja-JP" altLang="en-US" sz="1400"/>
              <a:t> 「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列」を押して、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列全体を選択します。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9F7E0A9-EBE9-4532-92EB-51B995970CCF}"/>
              </a:ext>
            </a:extLst>
          </p:cNvPr>
          <p:cNvSpPr/>
          <p:nvPr/>
        </p:nvSpPr>
        <p:spPr>
          <a:xfrm>
            <a:off x="4475419" y="4077072"/>
            <a:ext cx="53090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98F38E-921A-4EEE-AEC3-EA23F595C98C}"/>
              </a:ext>
            </a:extLst>
          </p:cNvPr>
          <p:cNvSpPr txBox="1"/>
          <p:nvPr/>
        </p:nvSpPr>
        <p:spPr>
          <a:xfrm>
            <a:off x="5188624" y="2312022"/>
            <a:ext cx="40062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(6)</a:t>
            </a:r>
            <a:r>
              <a:rPr kumimoji="1" lang="ja-JP" altLang="en-US" sz="1400"/>
              <a:t> 「住所→座標値」ボタンを押すと、緯度・経度値が</a:t>
            </a:r>
          </a:p>
          <a:p>
            <a:r>
              <a:rPr kumimoji="1" lang="ja-JP" altLang="en-US" sz="1400"/>
              <a:t>     補完されます。</a:t>
            </a:r>
          </a:p>
          <a:p>
            <a:r>
              <a:rPr kumimoji="1" lang="en-US" altLang="ja-JP" sz="1400"/>
              <a:t>※ </a:t>
            </a:r>
            <a:r>
              <a:rPr kumimoji="1" lang="ja-JP" altLang="en-US" sz="1400"/>
              <a:t>このときネットワーク接続が必要です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C0BD36-043A-4988-9308-FB11504D7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4" y="3100144"/>
            <a:ext cx="3760661" cy="2233232"/>
          </a:xfrm>
          <a:prstGeom prst="rect">
            <a:avLst/>
          </a:prstGeom>
        </p:spPr>
      </p:pic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356EC68-B864-4F3B-88A4-9F9572CCD0D4}"/>
              </a:ext>
            </a:extLst>
          </p:cNvPr>
          <p:cNvSpPr/>
          <p:nvPr/>
        </p:nvSpPr>
        <p:spPr>
          <a:xfrm>
            <a:off x="3090317" y="3519858"/>
            <a:ext cx="720080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D098580-AA09-4A34-B075-38C911DAC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624" y="3089165"/>
            <a:ext cx="3779149" cy="2244211"/>
          </a:xfrm>
          <a:prstGeom prst="rect">
            <a:avLst/>
          </a:prstGeom>
        </p:spPr>
      </p:pic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C1FF18A-C774-47BF-8ACC-BAD0BD3F3E61}"/>
              </a:ext>
            </a:extLst>
          </p:cNvPr>
          <p:cNvSpPr/>
          <p:nvPr/>
        </p:nvSpPr>
        <p:spPr>
          <a:xfrm>
            <a:off x="5292079" y="3789350"/>
            <a:ext cx="332861" cy="14370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11F561A-BF5E-49B6-994E-329F43D5CBB6}"/>
              </a:ext>
            </a:extLst>
          </p:cNvPr>
          <p:cNvSpPr/>
          <p:nvPr/>
        </p:nvSpPr>
        <p:spPr>
          <a:xfrm>
            <a:off x="5767397" y="4176668"/>
            <a:ext cx="1078429" cy="976357"/>
          </a:xfrm>
          <a:prstGeom prst="roundRect">
            <a:avLst>
              <a:gd name="adj" fmla="val 11255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DE4DC020-10C0-4140-92E6-975D3AF455B9}"/>
              </a:ext>
            </a:extLst>
          </p:cNvPr>
          <p:cNvCxnSpPr>
            <a:cxnSpLocks/>
            <a:stCxn id="26" idx="2"/>
            <a:endCxn id="28" idx="1"/>
          </p:cNvCxnSpPr>
          <p:nvPr/>
        </p:nvCxnSpPr>
        <p:spPr>
          <a:xfrm rot="16200000" flipH="1">
            <a:off x="5247058" y="4144507"/>
            <a:ext cx="731791" cy="30888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315A2D7-6D79-4B45-A316-3274DACDAB7D}"/>
              </a:ext>
            </a:extLst>
          </p:cNvPr>
          <p:cNvSpPr txBox="1"/>
          <p:nvPr/>
        </p:nvSpPr>
        <p:spPr>
          <a:xfrm>
            <a:off x="4443023" y="4713750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ボタンを押すと</a:t>
            </a:r>
          </a:p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自動的に埋まります</a:t>
            </a:r>
          </a:p>
        </p:txBody>
      </p:sp>
    </p:spTree>
    <p:extLst>
      <p:ext uri="{BB962C8B-B14F-4D97-AF65-F5344CB8AC3E}">
        <p14:creationId xmlns:p14="http://schemas.microsoft.com/office/powerpoint/2010/main" val="208529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C40E600-8627-43B4-95D9-B326645426C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656721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(5) </a:t>
            </a:r>
            <a:r>
              <a:rPr lang="ja-JP" altLang="en-US" dirty="0"/>
              <a:t>その他の項目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推奨データセットのフォーマットシートに、項目を転記します。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48751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以下の項目については、入力するデータフォーマットが決まっています。</a:t>
            </a:r>
            <a:br>
              <a:rPr lang="ja-JP" altLang="en-US"/>
            </a:br>
            <a:r>
              <a:rPr lang="en-US" altLang="ja-JP"/>
              <a:t>- </a:t>
            </a:r>
            <a:r>
              <a:rPr lang="ja-JP" altLang="en-US"/>
              <a:t>電話番号</a:t>
            </a:r>
            <a:br>
              <a:rPr lang="en-US" altLang="ja-JP"/>
            </a:br>
            <a:r>
              <a:rPr lang="en-US" altLang="ja-JP"/>
              <a:t>- </a:t>
            </a:r>
            <a:r>
              <a:rPr lang="ja-JP" altLang="en-US"/>
              <a:t>内線番号</a:t>
            </a:r>
            <a:br>
              <a:rPr lang="en-US" altLang="ja-JP"/>
            </a:br>
            <a:r>
              <a:rPr lang="en-US" altLang="ja-JP"/>
              <a:t>- </a:t>
            </a:r>
            <a:r>
              <a:rPr lang="ja-JP" altLang="en-US"/>
              <a:t>利用可能曜日</a:t>
            </a:r>
            <a:br>
              <a:rPr lang="en-US" altLang="ja-JP"/>
            </a:br>
            <a:r>
              <a:rPr lang="en-US" altLang="ja-JP"/>
              <a:t>- </a:t>
            </a:r>
            <a:r>
              <a:rPr lang="ja-JP" altLang="en-US"/>
              <a:t>開始時間・終了時間</a:t>
            </a:r>
            <a:br>
              <a:rPr lang="en-US" altLang="ja-JP"/>
            </a:br>
            <a:r>
              <a:rPr lang="en-US" altLang="ja-JP"/>
              <a:t>- </a:t>
            </a:r>
            <a:r>
              <a:rPr lang="ja-JP" altLang="en-US"/>
              <a:t>小児対応設備の有無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588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3.4 </a:t>
            </a:r>
            <a:r>
              <a:rPr lang="ja-JP" altLang="en-US" dirty="0"/>
              <a:t>推奨データセットに基づいたデータ作成後の作業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推奨データセットの作成が完了したら、そのデータを公開しましょう。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012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推奨データセットの作成が完了したら、そのデータをオープンデータとして</a:t>
            </a:r>
            <a:br>
              <a:rPr lang="ja-JP" altLang="en-US"/>
            </a:br>
            <a:r>
              <a:rPr lang="ja-JP" altLang="en-US"/>
              <a:t>所属の地方公共団体が管理する</a:t>
            </a:r>
            <a:r>
              <a:rPr lang="en-US" altLang="ja-JP"/>
              <a:t>web</a:t>
            </a:r>
            <a:r>
              <a:rPr lang="ja-JP" altLang="en-US"/>
              <a:t>ページまたはカタログサイトに公開しましょう。</a:t>
            </a:r>
            <a:br>
              <a:rPr lang="ja-JP" altLang="en-US"/>
            </a:br>
            <a:r>
              <a:rPr lang="en-US" altLang="ja-JP"/>
              <a:t>※ </a:t>
            </a:r>
            <a:r>
              <a:rPr lang="ja-JP" altLang="en-US"/>
              <a:t>公開の方法は基礎編にて説明しています。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公開が完了したら、以下の</a:t>
            </a:r>
            <a:r>
              <a:rPr lang="en-US" altLang="ja-JP"/>
              <a:t>URL</a:t>
            </a:r>
            <a:r>
              <a:rPr lang="ja-JP" altLang="en-US"/>
              <a:t>にあるフォームから、登録したことを報告しましょう。</a:t>
            </a:r>
            <a:br>
              <a:rPr lang="ja-JP" altLang="en-US"/>
            </a:br>
            <a:r>
              <a:rPr lang="ja-JP" altLang="en-US"/>
              <a:t>政府</a:t>
            </a:r>
            <a:r>
              <a:rPr lang="en-US" altLang="ja-JP"/>
              <a:t>CIO</a:t>
            </a:r>
            <a:r>
              <a:rPr lang="ja-JP" altLang="en-US"/>
              <a:t>ポータル内ページ	</a:t>
            </a:r>
            <a:r>
              <a:rPr lang="en-US" altLang="ja-JP">
                <a:hlinkClick r:id="rId3"/>
              </a:rPr>
              <a:t>https://cio.go.jp/policy-opendata#dataset</a:t>
            </a:r>
            <a:br>
              <a:rPr lang="en-US" altLang="ja-JP"/>
            </a:br>
            <a:r>
              <a:rPr lang="ja-JP" altLang="en-US"/>
              <a:t>直リンク</a:t>
            </a:r>
            <a:r>
              <a:rPr lang="en-US" altLang="ja-JP"/>
              <a:t>	 </a:t>
            </a:r>
            <a:r>
              <a:rPr lang="en-US" altLang="ja-JP">
                <a:hlinkClick r:id="rId4"/>
              </a:rPr>
              <a:t>https://www.kantei.go.jp/jp/forms/input_dataset_riyo_renraku.html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EBC1C1E-E923-452F-96D5-54A0E20F4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552" y="3140968"/>
            <a:ext cx="3511662" cy="31101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95B49E-6688-4BFE-A5DA-9229748B5F5E}"/>
              </a:ext>
            </a:extLst>
          </p:cNvPr>
          <p:cNvSpPr txBox="1"/>
          <p:nvPr/>
        </p:nvSpPr>
        <p:spPr>
          <a:xfrm>
            <a:off x="2028879" y="6217567"/>
            <a:ext cx="389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自治体による推奨データセット利用状況連絡フォーム</a:t>
            </a:r>
          </a:p>
        </p:txBody>
      </p:sp>
    </p:spTree>
    <p:extLst>
      <p:ext uri="{BB962C8B-B14F-4D97-AF65-F5344CB8AC3E}">
        <p14:creationId xmlns:p14="http://schemas.microsoft.com/office/powerpoint/2010/main" val="603190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E1212434-9410-4F57-AD7B-95258AA947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85166C38-3765-4481-A804-F3BEDF4671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</p:spTree>
    <p:extLst>
      <p:ext uri="{BB962C8B-B14F-4D97-AF65-F5344CB8AC3E}">
        <p14:creationId xmlns:p14="http://schemas.microsoft.com/office/powerpoint/2010/main" val="334437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4.1 </a:t>
            </a:r>
            <a:r>
              <a:rPr lang="ja-JP" altLang="en-US" dirty="0"/>
              <a:t>推奨データセットに基づくデータのメンテナンス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en-US" altLang="zh-TW" dirty="0"/>
              <a:t>AED</a:t>
            </a:r>
            <a:r>
              <a:rPr lang="zh-TW" altLang="en-US" dirty="0"/>
              <a:t>設置箇所一覧</a:t>
            </a:r>
            <a:r>
              <a:rPr lang="ja-JP" altLang="en-US" dirty="0"/>
              <a:t>に変更があれば、推奨データに基づくデータも更新しましょう。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2170097"/>
          </a:xfrm>
        </p:spPr>
        <p:txBody>
          <a:bodyPr/>
          <a:lstStyle/>
          <a:p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データの追加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データの修正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データの削除</a:t>
            </a:r>
          </a:p>
          <a:p>
            <a:r>
              <a:rPr lang="ja-JP" altLang="en-US" dirty="0"/>
              <a:t>の方法を、このあと説明します。</a:t>
            </a:r>
          </a:p>
        </p:txBody>
      </p:sp>
    </p:spTree>
    <p:extLst>
      <p:ext uri="{BB962C8B-B14F-4D97-AF65-F5344CB8AC3E}">
        <p14:creationId xmlns:p14="http://schemas.microsoft.com/office/powerpoint/2010/main" val="45815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4.2 </a:t>
            </a:r>
            <a:r>
              <a:rPr lang="ja-JP" altLang="en-US" dirty="0"/>
              <a:t>データの追加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データを追加するときは、推奨データセットに基づくデータの末尾に転記しましょう。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推奨データセットに基づくデータの末尾に転記します（背景が灰色になっていてもかまいません）。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（緯度・経度等も、「地理院マップシート」を使って追加対象の施設の住所から計算しましょう）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転記が完了すると、その部分の背景が白くなります。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2F9F287-3108-4AFD-AB3F-E3DFA74A7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3" y="2802898"/>
            <a:ext cx="4160838" cy="21675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D125218-5A93-42CF-B4D9-4368EB662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926" y="3584945"/>
            <a:ext cx="3595687" cy="206055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DEA1305-B5B7-4CC7-9B01-C7B21E92B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898" y="4690450"/>
            <a:ext cx="4160839" cy="216755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9F0F9D-6269-4040-970B-D8AA667F0EF1}"/>
              </a:ext>
            </a:extLst>
          </p:cNvPr>
          <p:cNvSpPr txBox="1"/>
          <p:nvPr/>
        </p:nvSpPr>
        <p:spPr>
          <a:xfrm>
            <a:off x="4311651" y="2748069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追加前のデータ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0AFA9C-FC81-42ED-8169-C51B9BCD9F1A}"/>
              </a:ext>
            </a:extLst>
          </p:cNvPr>
          <p:cNvSpPr txBox="1"/>
          <p:nvPr/>
        </p:nvSpPr>
        <p:spPr>
          <a:xfrm>
            <a:off x="6543041" y="3277168"/>
            <a:ext cx="1247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追加するデータ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8E6906-463F-479E-A130-D4B2C1BE86CB}"/>
              </a:ext>
            </a:extLst>
          </p:cNvPr>
          <p:cNvSpPr txBox="1"/>
          <p:nvPr/>
        </p:nvSpPr>
        <p:spPr>
          <a:xfrm>
            <a:off x="5162532" y="6534868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追加後のデータ</a:t>
            </a:r>
          </a:p>
        </p:txBody>
      </p:sp>
      <p:sp>
        <p:nvSpPr>
          <p:cNvPr id="19" name="矢印: 折線 18">
            <a:extLst>
              <a:ext uri="{FF2B5EF4-FFF2-40B4-BE49-F238E27FC236}">
                <a16:creationId xmlns:a16="http://schemas.microsoft.com/office/drawing/2014/main" id="{457BBB0D-A612-4AB7-9329-2CC7AA2AE56F}"/>
              </a:ext>
            </a:extLst>
          </p:cNvPr>
          <p:cNvSpPr/>
          <p:nvPr/>
        </p:nvSpPr>
        <p:spPr>
          <a:xfrm rot="10800000" flipH="1">
            <a:off x="302321" y="5063268"/>
            <a:ext cx="605029" cy="582230"/>
          </a:xfrm>
          <a:prstGeom prst="bentArrow">
            <a:avLst>
              <a:gd name="adj1" fmla="val 33180"/>
              <a:gd name="adj2" fmla="val 25000"/>
              <a:gd name="adj3" fmla="val 31544"/>
              <a:gd name="adj4" fmla="val 4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18FE8F0-D2E4-4076-9327-63D60ECF5F6D}"/>
              </a:ext>
            </a:extLst>
          </p:cNvPr>
          <p:cNvSpPr/>
          <p:nvPr/>
        </p:nvSpPr>
        <p:spPr>
          <a:xfrm>
            <a:off x="5686425" y="4400550"/>
            <a:ext cx="3000375" cy="1680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0711760-DEAF-4999-B377-E8AC274112A9}"/>
              </a:ext>
            </a:extLst>
          </p:cNvPr>
          <p:cNvCxnSpPr>
            <a:stCxn id="20" idx="1"/>
          </p:cNvCxnSpPr>
          <p:nvPr/>
        </p:nvCxnSpPr>
        <p:spPr>
          <a:xfrm flipH="1" flipV="1">
            <a:off x="4238625" y="4400550"/>
            <a:ext cx="1447800" cy="8400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16002F-CC9C-4735-8BA7-911D3632B7B7}"/>
              </a:ext>
            </a:extLst>
          </p:cNvPr>
          <p:cNvSpPr txBox="1"/>
          <p:nvPr/>
        </p:nvSpPr>
        <p:spPr>
          <a:xfrm>
            <a:off x="4314978" y="4165555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末尾に転記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D1A4BF0-40A6-43CE-B916-FDFEB2B02D7A}"/>
              </a:ext>
            </a:extLst>
          </p:cNvPr>
          <p:cNvSpPr/>
          <p:nvPr/>
        </p:nvSpPr>
        <p:spPr>
          <a:xfrm>
            <a:off x="1104898" y="6258151"/>
            <a:ext cx="4057634" cy="11395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559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E19E6FD-2350-4A0A-A091-010F892D7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38" y="3053122"/>
            <a:ext cx="6210300" cy="310515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表示されたウィンドウの入力欄に、修正対象の施設の名称を入力します。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B937F47-4BD5-46CC-B1AE-24F9C6698E74}"/>
              </a:ext>
            </a:extLst>
          </p:cNvPr>
          <p:cNvSpPr/>
          <p:nvPr/>
        </p:nvSpPr>
        <p:spPr>
          <a:xfrm>
            <a:off x="1257300" y="3205522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26A761E-AA75-4149-9325-A2008F4262F2}"/>
              </a:ext>
            </a:extLst>
          </p:cNvPr>
          <p:cNvSpPr/>
          <p:nvPr/>
        </p:nvSpPr>
        <p:spPr>
          <a:xfrm>
            <a:off x="6238875" y="3357922"/>
            <a:ext cx="209550" cy="3048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FBEC13-0A71-4186-B917-E0DB68BB6FC5}"/>
              </a:ext>
            </a:extLst>
          </p:cNvPr>
          <p:cNvSpPr/>
          <p:nvPr/>
        </p:nvSpPr>
        <p:spPr>
          <a:xfrm>
            <a:off x="6286500" y="3653197"/>
            <a:ext cx="884238" cy="1238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521E44-80D7-4EDA-B7D1-A3FF3371DD71}"/>
              </a:ext>
            </a:extLst>
          </p:cNvPr>
          <p:cNvSpPr txBox="1"/>
          <p:nvPr/>
        </p:nvSpPr>
        <p:spPr>
          <a:xfrm>
            <a:off x="2524125" y="5112995"/>
            <a:ext cx="13131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横須賀市立富士見小学校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D04BAF4-1557-457C-A2A2-B17FD196ACE0}"/>
              </a:ext>
            </a:extLst>
          </p:cNvPr>
          <p:cNvSpPr/>
          <p:nvPr/>
        </p:nvSpPr>
        <p:spPr>
          <a:xfrm>
            <a:off x="3276600" y="5603658"/>
            <a:ext cx="381000" cy="21544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53236E-30E5-4BB5-9D77-10374ECBF7B1}"/>
              </a:ext>
            </a:extLst>
          </p:cNvPr>
          <p:cNvSpPr txBox="1"/>
          <p:nvPr/>
        </p:nvSpPr>
        <p:spPr>
          <a:xfrm>
            <a:off x="1424693" y="3211914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081B61A-215C-4D44-A5B6-7217B21BF88E}"/>
              </a:ext>
            </a:extLst>
          </p:cNvPr>
          <p:cNvSpPr txBox="1"/>
          <p:nvPr/>
        </p:nvSpPr>
        <p:spPr>
          <a:xfrm>
            <a:off x="6350705" y="3219856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36543B-E34A-4791-8C96-2E7F9C8353E8}"/>
              </a:ext>
            </a:extLst>
          </p:cNvPr>
          <p:cNvSpPr txBox="1"/>
          <p:nvPr/>
        </p:nvSpPr>
        <p:spPr>
          <a:xfrm>
            <a:off x="7130609" y="355794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1BF932-FB3A-4472-9A87-B33FD9258031}"/>
              </a:ext>
            </a:extLst>
          </p:cNvPr>
          <p:cNvSpPr txBox="1"/>
          <p:nvPr/>
        </p:nvSpPr>
        <p:spPr>
          <a:xfrm>
            <a:off x="2469003" y="4897133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84685F-22E1-475E-9445-4BD325A8A101}"/>
              </a:ext>
            </a:extLst>
          </p:cNvPr>
          <p:cNvSpPr txBox="1"/>
          <p:nvPr/>
        </p:nvSpPr>
        <p:spPr>
          <a:xfrm>
            <a:off x="3105150" y="536472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40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該当する項目の行が表示されたら、その行を更新するデータで転記しましょう。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（緯度・経度等も、「地理院マップシート」を使って追加対象の施設の住所から計算しましょう）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6C95199-9C79-4D60-A3FC-661AFE6E7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4" y="2901958"/>
            <a:ext cx="7455471" cy="390971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F5DCDCE-B569-408F-8E06-3A38AB03CB97}"/>
              </a:ext>
            </a:extLst>
          </p:cNvPr>
          <p:cNvSpPr/>
          <p:nvPr/>
        </p:nvSpPr>
        <p:spPr>
          <a:xfrm>
            <a:off x="1000124" y="4248150"/>
            <a:ext cx="7343776" cy="10989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549B2E-2E95-455E-B1A4-1EE7E9DBC84E}"/>
              </a:ext>
            </a:extLst>
          </p:cNvPr>
          <p:cNvSpPr txBox="1"/>
          <p:nvPr/>
        </p:nvSpPr>
        <p:spPr>
          <a:xfrm>
            <a:off x="1173603" y="4032288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8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E19E6FD-2350-4A0A-A091-010F892D7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38" y="3053122"/>
            <a:ext cx="6210300" cy="310515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表示されたウィンドウの入力欄に、修正対象の施設の名称を入力します。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B937F47-4BD5-46CC-B1AE-24F9C6698E74}"/>
              </a:ext>
            </a:extLst>
          </p:cNvPr>
          <p:cNvSpPr/>
          <p:nvPr/>
        </p:nvSpPr>
        <p:spPr>
          <a:xfrm>
            <a:off x="1257300" y="3205522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26A761E-AA75-4149-9325-A2008F4262F2}"/>
              </a:ext>
            </a:extLst>
          </p:cNvPr>
          <p:cNvSpPr/>
          <p:nvPr/>
        </p:nvSpPr>
        <p:spPr>
          <a:xfrm>
            <a:off x="6238875" y="3357922"/>
            <a:ext cx="209550" cy="3048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FBEC13-0A71-4186-B917-E0DB68BB6FC5}"/>
              </a:ext>
            </a:extLst>
          </p:cNvPr>
          <p:cNvSpPr/>
          <p:nvPr/>
        </p:nvSpPr>
        <p:spPr>
          <a:xfrm>
            <a:off x="6286500" y="3653197"/>
            <a:ext cx="884238" cy="1238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521E44-80D7-4EDA-B7D1-A3FF3371DD71}"/>
              </a:ext>
            </a:extLst>
          </p:cNvPr>
          <p:cNvSpPr txBox="1"/>
          <p:nvPr/>
        </p:nvSpPr>
        <p:spPr>
          <a:xfrm>
            <a:off x="2524125" y="5112995"/>
            <a:ext cx="13131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横須賀市立富士見小学校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D04BAF4-1557-457C-A2A2-B17FD196ACE0}"/>
              </a:ext>
            </a:extLst>
          </p:cNvPr>
          <p:cNvSpPr/>
          <p:nvPr/>
        </p:nvSpPr>
        <p:spPr>
          <a:xfrm>
            <a:off x="3276600" y="5603658"/>
            <a:ext cx="381000" cy="21544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53236E-30E5-4BB5-9D77-10374ECBF7B1}"/>
              </a:ext>
            </a:extLst>
          </p:cNvPr>
          <p:cNvSpPr txBox="1"/>
          <p:nvPr/>
        </p:nvSpPr>
        <p:spPr>
          <a:xfrm>
            <a:off x="1424693" y="3211914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081B61A-215C-4D44-A5B6-7217B21BF88E}"/>
              </a:ext>
            </a:extLst>
          </p:cNvPr>
          <p:cNvSpPr txBox="1"/>
          <p:nvPr/>
        </p:nvSpPr>
        <p:spPr>
          <a:xfrm>
            <a:off x="6350705" y="3219856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36543B-E34A-4791-8C96-2E7F9C8353E8}"/>
              </a:ext>
            </a:extLst>
          </p:cNvPr>
          <p:cNvSpPr txBox="1"/>
          <p:nvPr/>
        </p:nvSpPr>
        <p:spPr>
          <a:xfrm>
            <a:off x="7130609" y="355794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1BF932-FB3A-4472-9A87-B33FD9258031}"/>
              </a:ext>
            </a:extLst>
          </p:cNvPr>
          <p:cNvSpPr txBox="1"/>
          <p:nvPr/>
        </p:nvSpPr>
        <p:spPr>
          <a:xfrm>
            <a:off x="2469003" y="4897133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84685F-22E1-475E-9445-4BD325A8A101}"/>
              </a:ext>
            </a:extLst>
          </p:cNvPr>
          <p:cNvSpPr txBox="1"/>
          <p:nvPr/>
        </p:nvSpPr>
        <p:spPr>
          <a:xfrm>
            <a:off x="3105150" y="536472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05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889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該当する項目の行が表示されたら、その行の左端の行番号を選択すると、行全体を選択できます。</a:t>
            </a:r>
            <a:br>
              <a:rPr lang="ja-JP" altLang="en-US" dirty="0"/>
            </a:br>
            <a:r>
              <a:rPr lang="ja-JP" altLang="en-US" dirty="0"/>
              <a:t>その状態で右クリックし、「削除」を選択すると、その行を削除できます。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8208789-ACE2-4E9F-B57A-21AC5AE92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330458"/>
            <a:ext cx="7543800" cy="3939045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A44917F-E0FD-4C0C-B4DE-9962AB391DC3}"/>
              </a:ext>
            </a:extLst>
          </p:cNvPr>
          <p:cNvSpPr/>
          <p:nvPr/>
        </p:nvSpPr>
        <p:spPr>
          <a:xfrm>
            <a:off x="733425" y="3691297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C3BC76-5721-4856-9C5E-C4C0829FD2DD}"/>
              </a:ext>
            </a:extLst>
          </p:cNvPr>
          <p:cNvSpPr txBox="1"/>
          <p:nvPr/>
        </p:nvSpPr>
        <p:spPr>
          <a:xfrm>
            <a:off x="413456" y="3564339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CA2D673-A33A-442E-A5F5-449B86F88CE4}"/>
              </a:ext>
            </a:extLst>
          </p:cNvPr>
          <p:cNvSpPr/>
          <p:nvPr/>
        </p:nvSpPr>
        <p:spPr>
          <a:xfrm>
            <a:off x="876300" y="4748572"/>
            <a:ext cx="1162050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95E375-06C4-4FB3-998E-19B8A5875BDA}"/>
              </a:ext>
            </a:extLst>
          </p:cNvPr>
          <p:cNvSpPr txBox="1"/>
          <p:nvPr/>
        </p:nvSpPr>
        <p:spPr>
          <a:xfrm>
            <a:off x="556331" y="4621614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(7)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0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/>
          <a:p>
            <a:r>
              <a:rPr kumimoji="1" lang="en-US" altLang="ja-JP"/>
              <a:t>36</a:t>
            </a:r>
            <a:endParaRPr kumimoji="1" lang="ja-JP" altLang="en-US"/>
          </a:p>
        </p:txBody>
      </p:sp>
      <p:sp>
        <p:nvSpPr>
          <p:cNvPr id="6" name="正方形/長方形 11"/>
          <p:cNvSpPr>
            <a:spLocks noChangeArrowheads="1"/>
          </p:cNvSpPr>
          <p:nvPr/>
        </p:nvSpPr>
        <p:spPr bwMode="gray">
          <a:xfrm>
            <a:off x="251520" y="2771636"/>
            <a:ext cx="864000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321297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～推奨データセットへの変換手順～</a:t>
            </a:r>
          </a:p>
          <a:p>
            <a:r>
              <a:rPr kumimoji="1" lang="ja-JP" altLang="en-US" sz="2000" dirty="0"/>
              <a:t>（基本編</a:t>
            </a:r>
            <a:r>
              <a:rPr kumimoji="1" lang="en-US" altLang="ja-JP" sz="2000" dirty="0"/>
              <a:t>1. AED</a:t>
            </a:r>
            <a:r>
              <a:rPr kumimoji="1" lang="ja-JP" altLang="en-US" sz="2000" dirty="0"/>
              <a:t>設置箇所</a:t>
            </a:r>
            <a:r>
              <a:rPr kumimoji="1" lang="ja-JP" altLang="en-US" sz="2000"/>
              <a:t>一覧）</a:t>
            </a:r>
            <a:endParaRPr kumimoji="1" lang="ja-JP" altLang="en-US" sz="2000" dirty="0"/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gray">
          <a:xfrm>
            <a:off x="561975" y="2153703"/>
            <a:ext cx="995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300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2276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6767ED5-9AF9-431A-81F4-631DF92FBC9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368931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AC2BB-6A86-460C-B5CF-45D54B38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1.1 </a:t>
            </a:r>
            <a:r>
              <a:rPr kumimoji="1" lang="ja-JP" altLang="en-US"/>
              <a:t>推奨データセットとは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3C513-DAD5-45AA-9C91-2B3E47D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15B9A0-F252-405F-84E5-023DB863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3323ECD-9FB6-4ED3-9995-0C0258697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608658"/>
          </a:xfrm>
        </p:spPr>
        <p:txBody>
          <a:bodyPr>
            <a:normAutofit/>
          </a:bodyPr>
          <a:lstStyle/>
          <a:p>
            <a:r>
              <a:rPr lang="ja-JP" altLang="en-US">
                <a:latin typeface="+mn-ea"/>
              </a:rPr>
              <a:t>推奨データセットとは、内閣官房</a:t>
            </a:r>
            <a:r>
              <a:rPr lang="en-US" altLang="ja-JP">
                <a:latin typeface="+mn-ea"/>
              </a:rPr>
              <a:t>IT</a:t>
            </a:r>
            <a:r>
              <a:rPr lang="ja-JP" altLang="en-US">
                <a:latin typeface="+mn-ea"/>
              </a:rPr>
              <a:t>総合戦略室が提供している、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政府として公開を推奨するデータ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公開するデータの作成にあたり準拠すべきルールやフォーマット等</a:t>
            </a:r>
          </a:p>
          <a:p>
            <a:r>
              <a:rPr kumimoji="1" lang="ja-JP" altLang="en-US">
                <a:latin typeface="+mn-ea"/>
              </a:rPr>
              <a:t>を示した定義書です。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B89B43-027D-459C-BBBC-CCC3CEE2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A72B632E-1B04-4CDE-8235-155764A439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820EA7-0EB9-4641-BA8A-F3410023E1E8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2BB7D73-2303-4B4F-9DDD-1A8E9DB4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sp>
        <p:nvSpPr>
          <p:cNvPr id="23" name="テキスト ボックス 9">
            <a:extLst>
              <a:ext uri="{FF2B5EF4-FFF2-40B4-BE49-F238E27FC236}">
                <a16:creationId xmlns:a16="http://schemas.microsoft.com/office/drawing/2014/main" id="{8C909EC9-B686-48CF-8067-E67DCFC08A7C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E8542A-B32D-40AD-A6EE-379505C27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CBA2ABE-FDBC-4F0E-AA8E-A4F9220FE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05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4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1" y="231752"/>
            <a:ext cx="7560840" cy="424732"/>
          </a:xfrm>
        </p:spPr>
        <p:txBody>
          <a:bodyPr/>
          <a:lstStyle/>
          <a:p>
            <a:r>
              <a:rPr kumimoji="1" lang="en-US" altLang="ja-JP" dirty="0"/>
              <a:t>1.2 </a:t>
            </a:r>
            <a:r>
              <a:rPr kumimoji="1" lang="ja-JP" altLang="en-US" dirty="0"/>
              <a:t>推奨データセットの種類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FD9F3A-EE8D-4736-960F-D57C42D6F1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40"/>
            <a:ext cx="8728075" cy="76132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現在、基本編</a:t>
            </a:r>
            <a:r>
              <a:rPr kumimoji="1" lang="en-US" altLang="ja-JP" dirty="0"/>
              <a:t>14</a:t>
            </a:r>
            <a:r>
              <a:rPr kumimoji="1" lang="ja-JP" altLang="en-US" dirty="0"/>
              <a:t>種類、応用編</a:t>
            </a:r>
            <a:r>
              <a:rPr kumimoji="1" lang="en-US" altLang="ja-JP" dirty="0"/>
              <a:t>8</a:t>
            </a:r>
            <a:r>
              <a:rPr kumimoji="1" lang="ja-JP" altLang="en-US" dirty="0"/>
              <a:t>種類の計</a:t>
            </a:r>
            <a:r>
              <a:rPr kumimoji="1" lang="en-US" altLang="ja-JP" dirty="0"/>
              <a:t>22</a:t>
            </a:r>
            <a:r>
              <a:rPr kumimoji="1" lang="ja-JP" altLang="en-US" dirty="0"/>
              <a:t>種類の推奨データセットが公開されています。</a:t>
            </a:r>
          </a:p>
          <a:p>
            <a:r>
              <a:rPr kumimoji="1" lang="ja-JP" altLang="en-US" dirty="0"/>
              <a:t>さらに、データセットの追加が検討されており、随時公開される予定です。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36DC1B02-16C1-4A51-9F33-76CD5D49E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/>
          <a:lstStyle/>
          <a:p>
            <a:r>
              <a:rPr kumimoji="1" lang="en-US" altLang="ja-JP" dirty="0"/>
              <a:t>1. </a:t>
            </a:r>
            <a:r>
              <a:rPr kumimoji="1" lang="ja-JP" altLang="en-US" dirty="0"/>
              <a:t>はじめに</a:t>
            </a:r>
          </a:p>
        </p:txBody>
      </p:sp>
      <p:graphicFrame>
        <p:nvGraphicFramePr>
          <p:cNvPr id="2" name="表 7">
            <a:extLst>
              <a:ext uri="{FF2B5EF4-FFF2-40B4-BE49-F238E27FC236}">
                <a16:creationId xmlns:a16="http://schemas.microsoft.com/office/drawing/2014/main" id="{AE2F69CC-AB13-4B75-ABFD-83BE68139023}"/>
              </a:ext>
            </a:extLst>
          </p:cNvPr>
          <p:cNvGraphicFramePr>
            <a:graphicFrameLocks noGrp="1"/>
          </p:cNvGraphicFramePr>
          <p:nvPr/>
        </p:nvGraphicFramePr>
        <p:xfrm>
          <a:off x="668360" y="2677924"/>
          <a:ext cx="780728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640">
                  <a:extLst>
                    <a:ext uri="{9D8B030D-6E8A-4147-A177-3AD203B41FA5}">
                      <a16:colId xmlns:a16="http://schemas.microsoft.com/office/drawing/2014/main" val="2064693019"/>
                    </a:ext>
                  </a:extLst>
                </a:gridCol>
                <a:gridCol w="3903640">
                  <a:extLst>
                    <a:ext uri="{9D8B030D-6E8A-4147-A177-3AD203B41FA5}">
                      <a16:colId xmlns:a16="http://schemas.microsoft.com/office/drawing/2014/main" val="3603781296"/>
                    </a:ext>
                  </a:extLst>
                </a:gridCol>
              </a:tblGrid>
              <a:tr h="259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基本編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応用編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39473"/>
                  </a:ext>
                </a:extLst>
              </a:tr>
              <a:tr h="2917771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 1. AED</a:t>
                      </a:r>
                      <a:r>
                        <a:rPr kumimoji="1" lang="ja-JP" altLang="en-US" sz="1600" dirty="0"/>
                        <a:t>設置箇所一覧</a:t>
                      </a:r>
                    </a:p>
                    <a:p>
                      <a:r>
                        <a:rPr kumimoji="1" lang="en-US" altLang="ja-JP" sz="1600" dirty="0"/>
                        <a:t> 2. </a:t>
                      </a:r>
                      <a:r>
                        <a:rPr kumimoji="1" lang="ja-JP" altLang="en-US" sz="1600" dirty="0"/>
                        <a:t>介護サービス事業所一覧</a:t>
                      </a:r>
                    </a:p>
                    <a:p>
                      <a:r>
                        <a:rPr kumimoji="1" lang="en-US" altLang="ja-JP" sz="1600" dirty="0"/>
                        <a:t> 3. </a:t>
                      </a:r>
                      <a:r>
                        <a:rPr kumimoji="1" lang="ja-JP" altLang="en-US" sz="1600" dirty="0"/>
                        <a:t>医療機関一覧</a:t>
                      </a:r>
                    </a:p>
                    <a:p>
                      <a:r>
                        <a:rPr kumimoji="1" lang="en-US" altLang="ja-JP" sz="1600" dirty="0"/>
                        <a:t> 4. </a:t>
                      </a:r>
                      <a:r>
                        <a:rPr kumimoji="1" lang="ja-JP" altLang="en-US" sz="1600" dirty="0"/>
                        <a:t>文化財一覧</a:t>
                      </a:r>
                    </a:p>
                    <a:p>
                      <a:r>
                        <a:rPr kumimoji="1" lang="en-US" altLang="ja-JP" sz="1600" dirty="0"/>
                        <a:t> 5. </a:t>
                      </a:r>
                      <a:r>
                        <a:rPr kumimoji="1" lang="ja-JP" altLang="en-US" sz="1600" dirty="0"/>
                        <a:t>観光施設一覧</a:t>
                      </a:r>
                    </a:p>
                    <a:p>
                      <a:r>
                        <a:rPr kumimoji="1" lang="en-US" altLang="ja-JP" sz="1600" dirty="0"/>
                        <a:t> 6. </a:t>
                      </a:r>
                      <a:r>
                        <a:rPr kumimoji="1" lang="ja-JP" altLang="en-US" sz="1600" dirty="0"/>
                        <a:t>イベント一覧</a:t>
                      </a:r>
                    </a:p>
                    <a:p>
                      <a:r>
                        <a:rPr kumimoji="1" lang="en-US" altLang="ja-JP" sz="1600" dirty="0"/>
                        <a:t> 7. </a:t>
                      </a:r>
                      <a:r>
                        <a:rPr kumimoji="1" lang="ja-JP" altLang="en-US" sz="1600" dirty="0"/>
                        <a:t>公衆無線</a:t>
                      </a:r>
                      <a:r>
                        <a:rPr kumimoji="1" lang="en-US" altLang="ja-JP" sz="1600" dirty="0"/>
                        <a:t>LAN</a:t>
                      </a:r>
                      <a:r>
                        <a:rPr kumimoji="1" lang="ja-JP" altLang="en-US" sz="1600" dirty="0"/>
                        <a:t>アクセスポイント一覧</a:t>
                      </a:r>
                    </a:p>
                    <a:p>
                      <a:r>
                        <a:rPr kumimoji="1" lang="en-US" altLang="ja-JP" sz="1600" dirty="0"/>
                        <a:t> 8. </a:t>
                      </a:r>
                      <a:r>
                        <a:rPr kumimoji="1" lang="ja-JP" altLang="en-US" sz="1600" dirty="0"/>
                        <a:t>公衆トイレ一覧</a:t>
                      </a:r>
                    </a:p>
                    <a:p>
                      <a:r>
                        <a:rPr kumimoji="1" lang="en-US" altLang="ja-JP" sz="1600" dirty="0"/>
                        <a:t> 9. </a:t>
                      </a:r>
                      <a:r>
                        <a:rPr kumimoji="1" lang="ja-JP" altLang="en-US" sz="1600" dirty="0"/>
                        <a:t>消防水利施設一覧</a:t>
                      </a:r>
                    </a:p>
                    <a:p>
                      <a:r>
                        <a:rPr kumimoji="1" lang="en-US" altLang="ja-JP" sz="1600" dirty="0"/>
                        <a:t>10. </a:t>
                      </a:r>
                      <a:r>
                        <a:rPr kumimoji="1" lang="ja-JP" altLang="en-US" sz="1600" dirty="0"/>
                        <a:t>指定緊急避難場所一覧</a:t>
                      </a:r>
                    </a:p>
                    <a:p>
                      <a:r>
                        <a:rPr kumimoji="1" lang="en-US" altLang="ja-JP" sz="1600" dirty="0"/>
                        <a:t>11. </a:t>
                      </a:r>
                      <a:r>
                        <a:rPr kumimoji="1" lang="ja-JP" altLang="en-US" sz="1600" dirty="0"/>
                        <a:t>地域・年齢別人口</a:t>
                      </a:r>
                    </a:p>
                    <a:p>
                      <a:r>
                        <a:rPr kumimoji="1" lang="en-US" altLang="ja-JP" sz="1600" dirty="0"/>
                        <a:t>12. </a:t>
                      </a:r>
                      <a:r>
                        <a:rPr kumimoji="1" lang="ja-JP" altLang="en-US" sz="1600" dirty="0"/>
                        <a:t>公共施設一覧</a:t>
                      </a:r>
                    </a:p>
                    <a:p>
                      <a:r>
                        <a:rPr kumimoji="1" lang="en-US" altLang="ja-JP" sz="1600" dirty="0"/>
                        <a:t>13. </a:t>
                      </a:r>
                      <a:r>
                        <a:rPr kumimoji="1" lang="ja-JP" altLang="en-US" sz="1600" dirty="0"/>
                        <a:t>子育て施設一覧</a:t>
                      </a:r>
                    </a:p>
                    <a:p>
                      <a:r>
                        <a:rPr kumimoji="1" lang="en-US" altLang="ja-JP" sz="1600" dirty="0"/>
                        <a:t>14. </a:t>
                      </a:r>
                      <a:r>
                        <a:rPr kumimoji="1" lang="ja-JP" altLang="en-US" sz="1600" dirty="0"/>
                        <a:t>オープンデータ一覧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A-1. </a:t>
                      </a:r>
                      <a:r>
                        <a:rPr kumimoji="1" lang="ja-JP" altLang="en-US" sz="1600" dirty="0"/>
                        <a:t>食品等営業許可・届出一覧</a:t>
                      </a:r>
                    </a:p>
                    <a:p>
                      <a:r>
                        <a:rPr kumimoji="1" lang="en-US" altLang="ja-JP" sz="1600" dirty="0"/>
                        <a:t>A-2.</a:t>
                      </a:r>
                      <a:r>
                        <a:rPr kumimoji="1" lang="ja-JP" altLang="en-US" sz="1600" dirty="0"/>
                        <a:t> 学校給食献立情報</a:t>
                      </a:r>
                    </a:p>
                    <a:p>
                      <a:r>
                        <a:rPr kumimoji="1" lang="en-US" altLang="ja-JP" sz="1600" dirty="0"/>
                        <a:t>A-3.</a:t>
                      </a:r>
                      <a:r>
                        <a:rPr kumimoji="1" lang="ja-JP" altLang="en-US" sz="1600" dirty="0"/>
                        <a:t> 小中学校通学区域情報</a:t>
                      </a:r>
                    </a:p>
                    <a:p>
                      <a:endParaRPr kumimoji="1" lang="ja-JP" altLang="en-US" sz="1600" dirty="0"/>
                    </a:p>
                    <a:p>
                      <a:r>
                        <a:rPr kumimoji="1" lang="en-US" altLang="ja-JP" sz="1600" dirty="0"/>
                        <a:t>B-1. </a:t>
                      </a:r>
                      <a:r>
                        <a:rPr kumimoji="1" lang="ja-JP" altLang="en-US" sz="1600" dirty="0"/>
                        <a:t>ポーリング柱状図等</a:t>
                      </a:r>
                    </a:p>
                    <a:p>
                      <a:r>
                        <a:rPr kumimoji="1" lang="en-US" altLang="ja-JP" sz="1600" dirty="0"/>
                        <a:t>B-2. </a:t>
                      </a:r>
                      <a:r>
                        <a:rPr kumimoji="1" lang="ja-JP" altLang="en-US" sz="1600" dirty="0"/>
                        <a:t>都市計画基本調査情報</a:t>
                      </a:r>
                    </a:p>
                    <a:p>
                      <a:r>
                        <a:rPr kumimoji="1" lang="en-US" altLang="ja-JP" sz="1600" dirty="0"/>
                        <a:t>B-3. </a:t>
                      </a:r>
                      <a:r>
                        <a:rPr kumimoji="1" lang="ja-JP" altLang="en-US" sz="1600" dirty="0"/>
                        <a:t>調達情報</a:t>
                      </a:r>
                    </a:p>
                    <a:p>
                      <a:r>
                        <a:rPr kumimoji="1" lang="en-US" altLang="ja-JP" sz="1600" dirty="0"/>
                        <a:t>B-4. </a:t>
                      </a:r>
                      <a:r>
                        <a:rPr kumimoji="1" lang="ja-JP" altLang="en-US" sz="1600" dirty="0"/>
                        <a:t>標準的なバス情報フォーマット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B-5.</a:t>
                      </a:r>
                      <a:r>
                        <a:rPr kumimoji="1" lang="ja-JP" altLang="en-US" sz="1600" dirty="0"/>
                        <a:t> </a:t>
                      </a:r>
                      <a:r>
                        <a:rPr kumimoji="1" lang="zh-TW" altLang="en-US" sz="1600" dirty="0"/>
                        <a:t>支援制度情報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2564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C94728-3D6B-41F5-BBAC-AE30146093D2}"/>
              </a:ext>
            </a:extLst>
          </p:cNvPr>
          <p:cNvSpPr txBox="1"/>
          <p:nvPr/>
        </p:nvSpPr>
        <p:spPr>
          <a:xfrm>
            <a:off x="1221694" y="6572423"/>
            <a:ext cx="763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出所</a:t>
            </a:r>
            <a:r>
              <a:rPr kumimoji="1" lang="en-US" altLang="ja-JP" sz="1400" dirty="0"/>
              <a:t>: </a:t>
            </a:r>
            <a:r>
              <a:rPr kumimoji="1" lang="ja-JP" altLang="en-US" sz="1400" dirty="0"/>
              <a:t>政府</a:t>
            </a:r>
            <a:r>
              <a:rPr kumimoji="1" lang="en-US" altLang="ja-JP" sz="1400" dirty="0"/>
              <a:t>CIO</a:t>
            </a:r>
            <a:r>
              <a:rPr kumimoji="1" lang="ja-JP" altLang="en-US" sz="1400" dirty="0"/>
              <a:t>ポータル「推奨データセット」より作成 </a:t>
            </a:r>
            <a:r>
              <a:rPr kumimoji="1" lang="en-US" altLang="ja-JP" sz="1400" dirty="0">
                <a:hlinkClick r:id="rId3"/>
              </a:rPr>
              <a:t>https://cio.go.jp/policy-opendata#dataset</a:t>
            </a:r>
            <a:endParaRPr kumimoji="1" lang="ja-JP" altLang="en-US" sz="1400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8E0224E2-887D-45BC-9D11-BBBEDC70F157}"/>
              </a:ext>
            </a:extLst>
          </p:cNvPr>
          <p:cNvSpPr txBox="1">
            <a:spLocks/>
          </p:cNvSpPr>
          <p:nvPr/>
        </p:nvSpPr>
        <p:spPr>
          <a:xfrm>
            <a:off x="207963" y="1645567"/>
            <a:ext cx="8728075" cy="878557"/>
          </a:xfrm>
          <a:prstGeom prst="rect">
            <a:avLst/>
          </a:prstGeom>
          <a:solidFill>
            <a:srgbClr val="DDD9C3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基本編</a:t>
            </a:r>
            <a:r>
              <a:rPr lang="en-US" altLang="ja-JP" dirty="0"/>
              <a:t>: </a:t>
            </a:r>
            <a:r>
              <a:rPr lang="ja-JP" altLang="en-US" dirty="0"/>
              <a:t>特にオープンデータに取り組み始める地方公共団体の参考となるようなデータ。</a:t>
            </a:r>
          </a:p>
          <a:p>
            <a:r>
              <a:rPr lang="ja-JP" altLang="en-US" dirty="0"/>
              <a:t>応用編</a:t>
            </a:r>
            <a:r>
              <a:rPr lang="en-US" altLang="ja-JP" dirty="0"/>
              <a:t>: </a:t>
            </a:r>
            <a:r>
              <a:rPr lang="ja-JP" altLang="en-US" dirty="0"/>
              <a:t>基本編以外のデータ。</a:t>
            </a:r>
            <a:br>
              <a:rPr lang="en-US" altLang="ja-JP" dirty="0"/>
            </a:br>
            <a:r>
              <a:rPr lang="en-US" altLang="ja-JP" dirty="0"/>
              <a:t>           A-xx</a:t>
            </a:r>
            <a:r>
              <a:rPr lang="ja-JP" altLang="en-US" dirty="0"/>
              <a:t>は内閣官房</a:t>
            </a:r>
            <a:r>
              <a:rPr lang="en-US" altLang="ja-JP" dirty="0"/>
              <a:t>IT</a:t>
            </a:r>
            <a:r>
              <a:rPr lang="ja-JP" altLang="en-US" dirty="0"/>
              <a:t>室が規定したフォーマット、</a:t>
            </a:r>
            <a:r>
              <a:rPr lang="en-US" altLang="ja-JP" dirty="0"/>
              <a:t>B-xx</a:t>
            </a:r>
            <a:r>
              <a:rPr lang="ja-JP" altLang="en-US" dirty="0"/>
              <a:t>は省庁が規定したフォーマット。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134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305BD-5CB2-4E7F-8CED-15ADABDB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1.3 </a:t>
            </a:r>
            <a:r>
              <a:rPr kumimoji="1" lang="ja-JP" altLang="en-US"/>
              <a:t>推奨データセットを利用するメリット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34C9F-FD8C-4AF7-AADE-288B9D8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2F24BD-EDAD-4C76-B8DE-79EA2D061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11C795-FF4F-4349-BECE-9617F6D4C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推奨データセットに基づいてデータを公開すると、以下のようなメリットがあります。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28F84E-D99A-4F0F-A9C3-C0D603746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486780"/>
            <a:ext cx="8728075" cy="518072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b="1" dirty="0"/>
              <a:t>公開するデータを選定する参考になる</a:t>
            </a:r>
            <a:br>
              <a:rPr lang="en-US" altLang="ja-JP" dirty="0"/>
            </a:br>
            <a:r>
              <a:rPr lang="ja-JP" altLang="en-US" dirty="0"/>
              <a:t>どのようなデータをオーブンデータとして公開すべきかわからない場合は、まず推奨データセットに挙げられている</a:t>
            </a:r>
            <a:r>
              <a:rPr lang="en-US" altLang="ja-JP"/>
              <a:t>22</a:t>
            </a:r>
            <a:r>
              <a:rPr lang="ja-JP" altLang="en-US"/>
              <a:t>項目</a:t>
            </a:r>
            <a:r>
              <a:rPr lang="ja-JP" altLang="en-US" dirty="0"/>
              <a:t>の中から</a:t>
            </a:r>
            <a:r>
              <a:rPr lang="en-US" altLang="ja-JP" dirty="0"/>
              <a:t>1</a:t>
            </a:r>
            <a:r>
              <a:rPr lang="ja-JP" altLang="en-US" dirty="0"/>
              <a:t>つを選択するのがよいです。</a:t>
            </a:r>
            <a:br>
              <a:rPr lang="ja-JP" altLang="en-US" dirty="0"/>
            </a:b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データを公開する際に必要な項目を選定する参考になる</a:t>
            </a:r>
            <a:br>
              <a:rPr lang="en-US" altLang="ja-JP" dirty="0"/>
            </a:br>
            <a:r>
              <a:rPr lang="ja-JP" altLang="en-US" dirty="0"/>
              <a:t>推奨データセットには、それぞれのデータに対するフォーマット例が付与されています。このため、選択したデータに関してそろえるべき、名称・位置情報等の項目は、このフォーマットを見ればわかり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原課に対して意義・必要性を説明しやすくなる</a:t>
            </a:r>
            <a:br>
              <a:rPr lang="en-US" altLang="ja-JP" dirty="0"/>
            </a:br>
            <a:r>
              <a:rPr lang="ja-JP" altLang="en-US" dirty="0"/>
              <a:t>選択したデータを管理する原課に対して、そのデータをオープンデータとして公開することを説明し、説得する際に、それが国が推奨しているデータであると説明することができます。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公開したデータが、アプリケーションから利用されやすくなる</a:t>
            </a:r>
            <a:br>
              <a:rPr lang="en-US" altLang="ja-JP" dirty="0"/>
            </a:br>
            <a:r>
              <a:rPr lang="ja-JP" altLang="en-US" dirty="0"/>
              <a:t>推奨データセットに基づいて公開されたデータは、地方公共団体によらず同じフォーマットになるため、アプリケーションが扱いやすくなります。このため、推奨データセットに基づいて公開されたデータは、アプリケーションから利用されやすくなります。</a:t>
            </a:r>
            <a:br>
              <a:rPr lang="ja-JP" altLang="en-US" dirty="0"/>
            </a:br>
            <a:r>
              <a:rPr lang="ja-JP" altLang="en-US" dirty="0"/>
              <a:t>実際に、以下のような事例があります。</a:t>
            </a:r>
          </a:p>
          <a:p>
            <a:pPr marL="1028700" lvl="1" indent="-342900"/>
            <a:r>
              <a:rPr lang="ja-JP" altLang="en-US" sz="1600" dirty="0"/>
              <a:t>公共交通施設情報やイベント情報を推奨データセットに基づいて公開することにより、子供とお出かけ情報サイト「いこーよ」に取り込まれました。</a:t>
            </a:r>
          </a:p>
          <a:p>
            <a:pPr marL="1028700" lvl="1" indent="-342900"/>
            <a:r>
              <a:rPr lang="ja-JP" altLang="en-US" sz="1600" dirty="0"/>
              <a:t>バスの運行情報を標準的なバス情報フォーマットに基づいて公開することにより、乗り換え案内サイトで利用されるようになりました。</a:t>
            </a:r>
          </a:p>
          <a:p>
            <a:pPr marL="1028700" lvl="1" indent="-342900"/>
            <a:r>
              <a:rPr lang="en-US" altLang="ja-JP" sz="1600" dirty="0"/>
              <a:t>Coaido119</a:t>
            </a:r>
            <a:r>
              <a:rPr lang="ja-JP" altLang="en-US" sz="1600" dirty="0"/>
              <a:t>（</a:t>
            </a:r>
            <a:r>
              <a:rPr lang="en-US" altLang="ja-JP" sz="1600" dirty="0"/>
              <a:t>119</a:t>
            </a:r>
            <a:r>
              <a:rPr lang="ja-JP" altLang="en-US" sz="1600" dirty="0"/>
              <a:t>番通報をしながら周囲に</a:t>
            </a:r>
            <a:r>
              <a:rPr lang="en-US" altLang="ja-JP" sz="1600" dirty="0"/>
              <a:t>SOS</a:t>
            </a:r>
            <a:r>
              <a:rPr lang="ja-JP" altLang="en-US" sz="1600" dirty="0"/>
              <a:t>を発信し、周囲の医療有資格者や救命収集受講者、</a:t>
            </a:r>
            <a:r>
              <a:rPr lang="en-US" altLang="ja-JP" sz="1600" dirty="0"/>
              <a:t>AED</a:t>
            </a:r>
            <a:r>
              <a:rPr lang="ja-JP" altLang="en-US" sz="1600" dirty="0"/>
              <a:t>設置者等に助けを求められるアプリ）等のアプリで、</a:t>
            </a:r>
            <a:r>
              <a:rPr lang="en-US" altLang="ja-JP" sz="1600" dirty="0"/>
              <a:t>AED</a:t>
            </a:r>
            <a:r>
              <a:rPr lang="ja-JP" altLang="en-US" sz="1600" dirty="0"/>
              <a:t>設置場所一覧のデータが利用されています。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25790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 </a:t>
            </a:r>
            <a:r>
              <a:rPr lang="ja-JP" altLang="en-US" sz="2200"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3A9A5823-7AD5-4931-B86D-B0A3E5503B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98962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0C13BF6F-E612-4679-BED6-7FE04CC4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推奨データセットに関する情報の取得先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2FFAB4-E717-4EE8-B785-B29492700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7615AD2-FC25-4C83-85B0-2D6F1C1FE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672553"/>
          </a:xfrm>
        </p:spPr>
        <p:txBody>
          <a:bodyPr>
            <a:normAutofit/>
          </a:bodyPr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推奨データセットに関する情報は、政府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CIO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ポータルのオープンデータに関するページにあります。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849906-CC84-4863-913E-192E1939D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0" y="1888749"/>
            <a:ext cx="3725856" cy="45365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9E9149-4D20-4F67-88B2-7C4A00E35F28}"/>
              </a:ext>
            </a:extLst>
          </p:cNvPr>
          <p:cNvSpPr txBox="1"/>
          <p:nvPr/>
        </p:nvSpPr>
        <p:spPr>
          <a:xfrm>
            <a:off x="195879" y="1559330"/>
            <a:ext cx="443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>
                <a:hlinkClick r:id="rId4"/>
              </a:rPr>
              <a:t>https://cio.go.jp/policy-opendata#dataset</a:t>
            </a:r>
            <a:endParaRPr kumimoji="1" lang="ja-JP" altLang="en-US" sz="1600"/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8554295E-9422-425A-A196-4A21B5AE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2766" y="1711993"/>
            <a:ext cx="4253272" cy="40932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ポータル・オープンデータページの「推奨データセット一覧」に、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データ項目定義書とデータフォーマット定義が掲載されています。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「データ項目定義書」に、推奨データセットに属するそれぞれのデータにおいて掲載すべき項目と、データの作成にあたり準拠すべきルールを規定しています。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「データフォーマット定義」は、前述の「データ項目定義書」に基づいたフォーマットです。このフォーマットにデータを転記すれば、公開できるデータになります。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22E2EE3-12ED-4643-B33E-1628E978D478}"/>
              </a:ext>
            </a:extLst>
          </p:cNvPr>
          <p:cNvSpPr/>
          <p:nvPr/>
        </p:nvSpPr>
        <p:spPr>
          <a:xfrm>
            <a:off x="2329327" y="5494994"/>
            <a:ext cx="648072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DD3DCDF-6820-46E9-B769-891849E874ED}"/>
              </a:ext>
            </a:extLst>
          </p:cNvPr>
          <p:cNvSpPr/>
          <p:nvPr/>
        </p:nvSpPr>
        <p:spPr>
          <a:xfrm>
            <a:off x="2977399" y="4725702"/>
            <a:ext cx="1274390" cy="169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791730-C926-4FB1-ABD3-590D2B4F22F4}"/>
              </a:ext>
            </a:extLst>
          </p:cNvPr>
          <p:cNvSpPr txBox="1"/>
          <p:nvPr/>
        </p:nvSpPr>
        <p:spPr>
          <a:xfrm>
            <a:off x="1904600" y="6483536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データ項目定義書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6D36997-5246-48BC-8CB7-120C95C15F78}"/>
              </a:ext>
            </a:extLst>
          </p:cNvPr>
          <p:cNvCxnSpPr>
            <a:cxnSpLocks/>
            <a:stCxn id="22" idx="0"/>
            <a:endCxn id="12" idx="2"/>
          </p:cNvCxnSpPr>
          <p:nvPr/>
        </p:nvCxnSpPr>
        <p:spPr>
          <a:xfrm flipV="1">
            <a:off x="2653363" y="5711018"/>
            <a:ext cx="0" cy="772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07E22C9-5CE4-4837-B368-5D4076DDC44B}"/>
              </a:ext>
            </a:extLst>
          </p:cNvPr>
          <p:cNvSpPr txBox="1"/>
          <p:nvPr/>
        </p:nvSpPr>
        <p:spPr>
          <a:xfrm>
            <a:off x="4438896" y="6271364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データフォーマット定義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5BEAB15-3E4D-472D-ADD4-98185D7A1DA6}"/>
              </a:ext>
            </a:extLst>
          </p:cNvPr>
          <p:cNvCxnSpPr>
            <a:cxnSpLocks/>
            <a:stCxn id="32" idx="0"/>
            <a:endCxn id="14" idx="3"/>
          </p:cNvCxnSpPr>
          <p:nvPr/>
        </p:nvCxnSpPr>
        <p:spPr>
          <a:xfrm flipH="1" flipV="1">
            <a:off x="4251789" y="5575478"/>
            <a:ext cx="1073728" cy="695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9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4819</Words>
  <Application>Microsoft Office PowerPoint</Application>
  <PresentationFormat>画面に合わせる (4:3)</PresentationFormat>
  <Paragraphs>420</Paragraphs>
  <Slides>39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5" baseType="lpstr">
      <vt:lpstr>Meiryo UI</vt:lpstr>
      <vt:lpstr>noto sans</vt:lpstr>
      <vt:lpstr>メイリオ</vt:lpstr>
      <vt:lpstr>Arial</vt:lpstr>
      <vt:lpstr>Wingdings</vt:lpstr>
      <vt:lpstr>Office テーマ</vt:lpstr>
      <vt:lpstr>オープンデータ研修（応用編）</vt:lpstr>
      <vt:lpstr>本書の狙い</vt:lpstr>
      <vt:lpstr>PowerPoint プレゼンテーション</vt:lpstr>
      <vt:lpstr>PowerPoint プレゼンテーション</vt:lpstr>
      <vt:lpstr>1.1 推奨データセットとは</vt:lpstr>
      <vt:lpstr>1.2 推奨データセットの種類</vt:lpstr>
      <vt:lpstr>1.3 推奨データセットを利用するメリット</vt:lpstr>
      <vt:lpstr>PowerPoint プレゼンテーション</vt:lpstr>
      <vt:lpstr>2.1 推奨データセットに関する情報の取得先</vt:lpstr>
      <vt:lpstr>2.2 データ項目定義書の構成</vt:lpstr>
      <vt:lpstr>2.3 データ項目定義</vt:lpstr>
      <vt:lpstr>2.4 共通ルールの記載事項①</vt:lpstr>
      <vt:lpstr>2.4 共通ルールの記載事項②</vt:lpstr>
      <vt:lpstr>2.5 データ入力フォーマット</vt:lpstr>
      <vt:lpstr>PowerPoint プレゼンテーション</vt:lpstr>
      <vt:lpstr>3.1 推奨データセットに基づくデータの作成手順</vt:lpstr>
      <vt:lpstr>3.2 事前準備（セル結合の解除）①</vt:lpstr>
      <vt:lpstr>3.2 事前準備（セル結合の解除）②</vt:lpstr>
      <vt:lpstr>3.2 事前準備（セル結合の解除）③</vt:lpstr>
      <vt:lpstr>3.2 事前準備（セル結合の解除）④</vt:lpstr>
      <vt:lpstr>3.3 データの転記 (1) 名称①</vt:lpstr>
      <vt:lpstr>3.3 データの転記 (1) 名称②</vt:lpstr>
      <vt:lpstr>3.3 データの転記 (2) 名称_カナ①</vt:lpstr>
      <vt:lpstr>3.3 データの転記 (2) 名称_カナ②</vt:lpstr>
      <vt:lpstr>3.3 データの転記 (3) 住所①</vt:lpstr>
      <vt:lpstr>3.3 データの転記 (3) 住所②</vt:lpstr>
      <vt:lpstr>3.3 データの転記 (4) 緯度・経度①</vt:lpstr>
      <vt:lpstr>3.3 データの転記 (4) 緯度・経度②</vt:lpstr>
      <vt:lpstr>3.3 データの転記 (4) 緯度・経度③</vt:lpstr>
      <vt:lpstr>3.3 データの転記 (5) その他の項目</vt:lpstr>
      <vt:lpstr>3.4 推奨データセットに基づいたデータ作成後の作業</vt:lpstr>
      <vt:lpstr>PowerPoint プレゼンテーション</vt:lpstr>
      <vt:lpstr>4.1 推奨データセットに基づくデータのメンテナンス</vt:lpstr>
      <vt:lpstr>4.2 データの追加</vt:lpstr>
      <vt:lpstr>4.3 データの修正①</vt:lpstr>
      <vt:lpstr>4.3 データの修正②</vt:lpstr>
      <vt:lpstr>4.4 データの削除①</vt:lpstr>
      <vt:lpstr>4.4 データの削除②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2020-10-16T02:50:36Z</dcterms:created>
  <dcterms:modified xsi:type="dcterms:W3CDTF">2021-02-17T00:11:17Z</dcterms:modified>
</cp:coreProperties>
</file>